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41"/>
  </p:notesMasterIdLst>
  <p:sldIdLst>
    <p:sldId id="1864" r:id="rId5"/>
    <p:sldId id="1910" r:id="rId6"/>
    <p:sldId id="1846" r:id="rId7"/>
    <p:sldId id="1897" r:id="rId8"/>
    <p:sldId id="1845" r:id="rId9"/>
    <p:sldId id="1870" r:id="rId10"/>
    <p:sldId id="1872" r:id="rId11"/>
    <p:sldId id="1871" r:id="rId12"/>
    <p:sldId id="1868" r:id="rId13"/>
    <p:sldId id="1869" r:id="rId14"/>
    <p:sldId id="1873" r:id="rId15"/>
    <p:sldId id="1893" r:id="rId16"/>
    <p:sldId id="1894" r:id="rId17"/>
    <p:sldId id="1900" r:id="rId18"/>
    <p:sldId id="1901" r:id="rId19"/>
    <p:sldId id="1899" r:id="rId20"/>
    <p:sldId id="1914" r:id="rId21"/>
    <p:sldId id="1849" r:id="rId22"/>
    <p:sldId id="1877" r:id="rId23"/>
    <p:sldId id="1875" r:id="rId24"/>
    <p:sldId id="1905" r:id="rId25"/>
    <p:sldId id="1876" r:id="rId26"/>
    <p:sldId id="1883" r:id="rId27"/>
    <p:sldId id="1879" r:id="rId28"/>
    <p:sldId id="1880" r:id="rId29"/>
    <p:sldId id="1881" r:id="rId30"/>
    <p:sldId id="1882" r:id="rId31"/>
    <p:sldId id="1884" r:id="rId32"/>
    <p:sldId id="1911" r:id="rId33"/>
    <p:sldId id="1906" r:id="rId34"/>
    <p:sldId id="1888" r:id="rId35"/>
    <p:sldId id="1912" r:id="rId36"/>
    <p:sldId id="1889" r:id="rId37"/>
    <p:sldId id="1890" r:id="rId38"/>
    <p:sldId id="1866" r:id="rId39"/>
    <p:sldId id="1915" r:id="rId4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4387"/>
    <a:srgbClr val="FF2625"/>
    <a:srgbClr val="007788"/>
    <a:srgbClr val="297C2A"/>
    <a:srgbClr val="F69000"/>
    <a:srgbClr val="01C2D1"/>
    <a:srgbClr val="D6D734"/>
    <a:srgbClr val="005C68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2" autoAdjust="0"/>
    <p:restoredTop sz="72645"/>
  </p:normalViewPr>
  <p:slideViewPr>
    <p:cSldViewPr snapToGrid="0">
      <p:cViewPr varScale="1">
        <p:scale>
          <a:sx n="89" d="100"/>
          <a:sy n="89" d="100"/>
        </p:scale>
        <p:origin x="1320" y="176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Andre eksempler: Sortere spam mail.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4009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Når du spiller sjakk med en datamaskin, spiller du mot en kunstig intelligens.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823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HVILKEN TYPE KI ER DETTE? </a:t>
            </a:r>
            <a:br>
              <a:rPr lang="nb-NO"/>
            </a:br>
            <a:r>
              <a:rPr lang="nb-NO"/>
              <a:t>Svar: Generativ KI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8900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HVILKEN TYPE KI ER DETTE?</a:t>
            </a:r>
          </a:p>
          <a:p>
            <a:r>
              <a:rPr lang="nb-NO"/>
              <a:t>Svar: Klassifiserings KI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891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HVILKEN KI ER DETTE?</a:t>
            </a:r>
          </a:p>
          <a:p>
            <a:r>
              <a:rPr lang="nb-NO"/>
              <a:t>Prediksjons KI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6148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7D8D4-CC5B-B49D-50D7-E389CBD8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1BA5D73-9699-CEC3-44D9-585ADF629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9C15C30-1AB6-6391-E153-216583036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  <a:p>
            <a:r>
              <a:rPr lang="nb-NO"/>
              <a:t>Eksempel på uakseptabel risiko: Lage generelle databaser for ansiktsgjenkjenning, f.eks. fra nettet eller sikkerhetskameraer</a:t>
            </a:r>
          </a:p>
          <a:p>
            <a:r>
              <a:rPr lang="nb-NO"/>
              <a:t>Eksempel på høyrisiko: Bruker KI i kritisk infrastruktur smom kan føre til risiko for passasjerer/sivile</a:t>
            </a:r>
          </a:p>
          <a:p>
            <a:endParaRPr lang="nb-NO"/>
          </a:p>
          <a:p>
            <a:endParaRPr lang="nb-NO"/>
          </a:p>
          <a:p>
            <a:r>
              <a:rPr lang="nb-NO"/>
              <a:t>Uakseptabel risiko: KI for å risikovurdere individ som har begått kriminell handling</a:t>
            </a:r>
          </a:p>
          <a:p>
            <a:r>
              <a:rPr lang="nb-NO"/>
              <a:t>Høyrisiko: KI for å gi karakter på en prøve og KI for å ansette folk til en jobb</a:t>
            </a:r>
          </a:p>
          <a:p>
            <a:r>
              <a:rPr lang="nb-NO"/>
              <a:t>Begrenset risiko: KI for å snakke om dagen sin</a:t>
            </a:r>
          </a:p>
          <a:p>
            <a:r>
              <a:rPr lang="nb-NO"/>
              <a:t>Minimal risiko: KI i spill og sortere mail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76D4D2F-4F47-23F8-291A-9EFCB3434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4174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5069B-180D-86D7-2952-41DCF8E97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EF1FA5D-094E-68C0-D5D3-D4B5CB8AE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08C04E4-9FF1-9703-5705-C70136194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Uakseptabel risiko: KI for å risikovurdere individ som har begått kriminell handling</a:t>
            </a:r>
          </a:p>
          <a:p>
            <a:r>
              <a:rPr lang="nb-NO"/>
              <a:t>Høyrisiko: KI for å gi karakter på en prøve og KI for å ansette folk til en jobb</a:t>
            </a:r>
          </a:p>
          <a:p>
            <a:r>
              <a:rPr lang="nb-NO"/>
              <a:t>Begrenset risiko: KI for å snakke om dagen sin</a:t>
            </a:r>
          </a:p>
          <a:p>
            <a:r>
              <a:rPr lang="nb-NO"/>
              <a:t>Minimal risiko: KI i spill og sortere mail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4DD0E5B-B1D0-3FA3-C2AC-6D91EBB7E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001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Uakseptabel risiko: Risikovurdering, kriminell handling individ</a:t>
            </a:r>
          </a:p>
          <a:p>
            <a:r>
              <a:rPr lang="nb-NO"/>
              <a:t>Høyrisiko: KI for å gi karakter på en prøve og KI for å ansette folk til en jobb</a:t>
            </a:r>
          </a:p>
          <a:p>
            <a:r>
              <a:rPr lang="nb-NO"/>
              <a:t>Begrenset risiko: KI for å snakke om dagen sin</a:t>
            </a:r>
          </a:p>
          <a:p>
            <a:r>
              <a:rPr lang="nb-NO"/>
              <a:t>Minimal risiko: KI i spill og sortere mail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2818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1586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0525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31332-C5D5-BED0-26DA-FC7FC7D9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AC0B26E-C1AE-F8F4-B75E-83A3C6158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55574A2-4F42-962B-7F93-319A8B0DD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eksemplene er hentet ut fra rapporten: Study on discrimination, artificial ntelligence and algorithmic decision-making. </a:t>
            </a:r>
          </a:p>
          <a:p>
            <a:endParaRPr lang="nb-NO"/>
          </a:p>
          <a:p>
            <a:r>
              <a:rPr lang="nb-NO"/>
              <a:t>Flere av de mest kritiske diskrimineringseksemplene er ikke lenger mulig etter EU sin KI-forordning forbød KI-bruk med uakseptabel risiko. Det som ligger over her er fortsatt mulig, men hold utkikk etter oppdaterte rapporter og regelverk.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853489-39FB-B425-97B0-94689F1E5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7653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Når dataen som mates til KI-modellene stortsett handler om eller er laget av menn, blir dette et BIAS i datamaterialet.</a:t>
            </a:r>
            <a:br>
              <a:rPr lang="nb-NO"/>
            </a:br>
            <a:r>
              <a:rPr lang="nb-NO"/>
              <a:t>KI-modellen er ikke sexistisk, men den kan kun handle utifra det den har mottatt.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9534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Legg merke til sminken hennes, og at hun er en tilsynelatende hvit kvinne.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167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her er hvite mennesker. </a:t>
            </a:r>
            <a:br>
              <a:rPr lang="nb-NO"/>
            </a:br>
            <a:r>
              <a:rPr lang="nb-NO"/>
              <a:t>Hvis man ber om noen som er god i et yrke, vil man som regel få en mann. </a:t>
            </a:r>
          </a:p>
          <a:p>
            <a:r>
              <a:rPr lang="nb-NO"/>
              <a:t>Hvis man ber om en sykepleier vil man få en kvinne.</a:t>
            </a:r>
          </a:p>
          <a:p>
            <a:r>
              <a:rPr lang="nb-NO"/>
              <a:t>Å bruke generativ KI til å generere bilder til kampanjer kan ubevisst forsterke og fôre fordommer og stereotypier i samfunnet.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140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2510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Samtalepartnere som Replika har ulempen ved at de »Aldri» er kritiske. Noen ganger har man godt av konstruktiv kritikk.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130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6" name="Picture Placeholder 9" descr="Bright, colorful geometric pattern ">
            <a:extLst>
              <a:ext uri="{FF2B5EF4-FFF2-40B4-BE49-F238E27FC236}">
                <a16:creationId xmlns:a16="http://schemas.microsoft.com/office/drawing/2014/main" id="{47BA4775-9232-44C1-8851-04B6753110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" r="24"/>
          <a:stretch/>
        </p:blipFill>
        <p:spPr>
          <a:xfrm>
            <a:off x="-9236" y="0"/>
            <a:ext cx="4749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5" descr="Bright, colorful geometric pattern ">
            <a:extLst>
              <a:ext uri="{FF2B5EF4-FFF2-40B4-BE49-F238E27FC236}">
                <a16:creationId xmlns:a16="http://schemas.microsoft.com/office/drawing/2014/main" id="{D7C393D9-3916-4D61-9B6A-E1B16C079A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913" y="0"/>
            <a:ext cx="4764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" descr="Bright, colorful geometric pattern ">
            <a:extLst>
              <a:ext uri="{FF2B5EF4-FFF2-40B4-BE49-F238E27FC236}">
                <a16:creationId xmlns:a16="http://schemas.microsoft.com/office/drawing/2014/main" id="{69F80BBC-9ED9-4167-818A-EB3FAEE37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20" descr="Bright, colorful geometric pattern ">
            <a:extLst>
              <a:ext uri="{FF2B5EF4-FFF2-40B4-BE49-F238E27FC236}">
                <a16:creationId xmlns:a16="http://schemas.microsoft.com/office/drawing/2014/main" id="{EB4660F5-5357-48E0-B5C6-3DECB6CB8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3" b="193"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3" descr="Bright, colorful geometric pattern ">
            <a:extLst>
              <a:ext uri="{FF2B5EF4-FFF2-40B4-BE49-F238E27FC236}">
                <a16:creationId xmlns:a16="http://schemas.microsoft.com/office/drawing/2014/main" id="{2DB741D5-0593-4748-A4D3-EF1E436A1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11" descr="Bright, colorful geometric pattern ">
            <a:extLst>
              <a:ext uri="{FF2B5EF4-FFF2-40B4-BE49-F238E27FC236}">
                <a16:creationId xmlns:a16="http://schemas.microsoft.com/office/drawing/2014/main" id="{1DB66C56-FBAE-47D3-9818-61368D74DA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90" b="390"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2" name="Picture Placeholder 19" descr="Bright, colorful geometric pattern ">
            <a:extLst>
              <a:ext uri="{FF2B5EF4-FFF2-40B4-BE49-F238E27FC236}">
                <a16:creationId xmlns:a16="http://schemas.microsoft.com/office/drawing/2014/main" id="{C93F15CF-2105-4C28-85E9-BBA0383326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36" b="436"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5" descr="Bright, colorful geometric pattern ">
            <a:extLst>
              <a:ext uri="{FF2B5EF4-FFF2-40B4-BE49-F238E27FC236}">
                <a16:creationId xmlns:a16="http://schemas.microsoft.com/office/drawing/2014/main" id="{9E2B3BF6-B5D6-4D6F-84C6-0EE24AC7C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17" descr="Bright, colorful geometric pattern ">
            <a:extLst>
              <a:ext uri="{FF2B5EF4-FFF2-40B4-BE49-F238E27FC236}">
                <a16:creationId xmlns:a16="http://schemas.microsoft.com/office/drawing/2014/main" id="{9F278CC9-9968-40F5-B18F-B1D45BE36A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90" b="390"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3" descr="Bright, colorful geometric pattern ">
            <a:extLst>
              <a:ext uri="{FF2B5EF4-FFF2-40B4-BE49-F238E27FC236}">
                <a16:creationId xmlns:a16="http://schemas.microsoft.com/office/drawing/2014/main" id="{0E92939E-CAD0-4B0D-A39F-10B9B25E1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690" r:id="rId9"/>
    <p:sldLayoutId id="214748370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unsplash.com/photos/electronic-wire-lot-zFYUsLk_50Y?utm_content=creditCopyText&amp;utm_medium=referral&amp;utm_source=unsplash" TargetMode="External"/><Relationship Id="rId4" Type="http://schemas.openxmlformats.org/officeDocument/2006/relationships/hyperlink" Target="https://unsplash.com/@wildmax?utm_content=creditCopyText&amp;utm_medium=referral&amp;utm_source=unsplash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hcr/hqac008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2012" y="2766219"/>
            <a:ext cx="6455127" cy="1325563"/>
          </a:xfrm>
        </p:spPr>
        <p:txBody>
          <a:bodyPr anchor="ctr">
            <a:noAutofit/>
          </a:bodyPr>
          <a:lstStyle/>
          <a:p>
            <a:r>
              <a:rPr lang="en-US" altLang="en-US" dirty="0"/>
              <a:t>KI mot Hatprat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61F5AE-818F-3EF4-66AE-8FAEB157A5E0}"/>
              </a:ext>
            </a:extLst>
          </p:cNvPr>
          <p:cNvSpPr txBox="1">
            <a:spLocks/>
          </p:cNvSpPr>
          <p:nvPr/>
        </p:nvSpPr>
        <p:spPr>
          <a:xfrm>
            <a:off x="5442012" y="3830618"/>
            <a:ext cx="6477000" cy="3276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Muligheter og utfordringer</a:t>
            </a: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F8EBA-1EFA-A06C-8DF3-E3E8C74FD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C49B7A-16E9-2C45-FDAC-ABFAD585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4966138" cy="3708894"/>
          </a:xfrm>
        </p:spPr>
        <p:txBody>
          <a:bodyPr/>
          <a:lstStyle/>
          <a:p>
            <a:r>
              <a:rPr lang="en-US"/>
              <a:t>Har dere brukt KI?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9786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BA0B6F-5258-479C-87B7-C806E675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/>
              <a:t>Introduksjon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Ulike typer KI</a:t>
            </a:r>
          </a:p>
          <a:p>
            <a:pPr marL="285750" indent="-285750">
              <a:buFontTx/>
              <a:buChar char="-"/>
            </a:pPr>
            <a:r>
              <a:rPr lang="en-US" dirty="0"/>
              <a:t>Utfordringer </a:t>
            </a:r>
          </a:p>
          <a:p>
            <a:pPr marL="285750" indent="-285750">
              <a:buFontTx/>
              <a:buChar char="-"/>
            </a:pPr>
            <a:r>
              <a:rPr lang="en-US" dirty="0"/>
              <a:t>Muligheter </a:t>
            </a:r>
          </a:p>
          <a:p>
            <a:pPr marL="285750" indent="-285750">
              <a:buFontTx/>
              <a:buChar char="-"/>
            </a:pPr>
            <a:r>
              <a:rPr lang="en-US" dirty="0"/>
              <a:t>Hvordan dere kan bruke KI!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4E12-3994-3CAB-D866-DAD4AF856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23599B7-969C-11B9-DB44-38A51DDC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 b="0"/>
              <a:t>Hva er KI?</a:t>
            </a:r>
            <a:endParaRPr lang="en-US" b="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AC5BF4-B546-5599-E708-DA9415EF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74" y="1601784"/>
            <a:ext cx="5493026" cy="2095572"/>
          </a:xfrm>
        </p:spPr>
        <p:txBody>
          <a:bodyPr/>
          <a:lstStyle/>
          <a:p>
            <a:pPr lvl="1"/>
            <a:r>
              <a:rPr lang="nb-NO"/>
              <a:t>Kunstig intelligens, ofte forkortet til </a:t>
            </a:r>
            <a:r>
              <a:rPr lang="nb-NO" b="1"/>
              <a:t>KI</a:t>
            </a:r>
            <a:r>
              <a:rPr lang="nb-NO"/>
              <a:t> eller </a:t>
            </a:r>
            <a:r>
              <a:rPr lang="nb-NO" b="1"/>
              <a:t>AI</a:t>
            </a:r>
            <a:r>
              <a:rPr lang="nb-NO"/>
              <a:t>, er når datamaskiner og programmer lærer å gjøre ting som vanligvis krever menneskelig intelligens</a:t>
            </a:r>
          </a:p>
          <a:p>
            <a:pPr lvl="1"/>
            <a:endParaRPr lang="nb-NO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301" y="1995467"/>
            <a:ext cx="9141397" cy="615553"/>
          </a:xfrm>
        </p:spPr>
        <p:txBody>
          <a:bodyPr/>
          <a:lstStyle/>
          <a:p>
            <a:pPr algn="l"/>
            <a:r>
              <a:rPr lang="en-US" dirty="0"/>
              <a:t>Tre hovedtyper KI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CBA01B-ECA4-4938-872A-B38BEB13AC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5301" y="2962531"/>
            <a:ext cx="7799387" cy="1534757"/>
          </a:xfrm>
        </p:spPr>
        <p:txBody>
          <a:bodyPr/>
          <a:lstStyle/>
          <a:p>
            <a:pPr algn="l"/>
            <a:r>
              <a:rPr lang="en-US" sz="2800" dirty="0"/>
              <a:t>Generativ KI</a:t>
            </a:r>
          </a:p>
          <a:p>
            <a:pPr algn="l"/>
            <a:r>
              <a:rPr lang="en-US" sz="2800" dirty="0"/>
              <a:t>Klassifiserings-KI</a:t>
            </a:r>
          </a:p>
          <a:p>
            <a:pPr algn="l"/>
            <a:r>
              <a:rPr lang="en-US" sz="2800" dirty="0"/>
              <a:t>Prediktiv KI</a:t>
            </a:r>
          </a:p>
        </p:txBody>
      </p:sp>
    </p:spTree>
    <p:extLst>
      <p:ext uri="{BB962C8B-B14F-4D97-AF65-F5344CB8AC3E}">
        <p14:creationId xmlns:p14="http://schemas.microsoft.com/office/powerpoint/2010/main" val="8035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7929-3F63-967E-9396-9DA789BB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F79A78-3260-2404-FDF1-67C8EA41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/>
              <a:t>Generativ KI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1487D8-D276-8E14-1517-B811BDEA54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74" y="1601784"/>
            <a:ext cx="5493026" cy="2095572"/>
          </a:xfrm>
        </p:spPr>
        <p:txBody>
          <a:bodyPr/>
          <a:lstStyle/>
          <a:p>
            <a:pPr lvl="1"/>
            <a:r>
              <a:rPr lang="en-US" dirty="0"/>
              <a:t>Genererer innhold som tekst, bilder eller video basert på mønstre den har lært fra treningsdata. </a:t>
            </a:r>
          </a:p>
          <a:p>
            <a:pPr lvl="1"/>
            <a:endParaRPr lang="en-US" dirty="0"/>
          </a:p>
          <a:p>
            <a:pPr lvl="1"/>
            <a:r>
              <a:rPr lang="nb-NO"/>
              <a:t>Regner ut det mest sannsynlige neste elementet i en sekvens – enten det er ord i en setning, eller piksler i et bilde.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3F29580-DFFB-F775-4726-2000ADFFDF5F}"/>
              </a:ext>
            </a:extLst>
          </p:cNvPr>
          <p:cNvSpPr txBox="1">
            <a:spLocks/>
          </p:cNvSpPr>
          <p:nvPr/>
        </p:nvSpPr>
        <p:spPr>
          <a:xfrm>
            <a:off x="762000" y="3776869"/>
            <a:ext cx="5493026" cy="2095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None/>
            </a:pPr>
            <a:r>
              <a:rPr lang="nb-NO" b="1" dirty="0"/>
              <a:t>Eksempel:</a:t>
            </a:r>
          </a:p>
        </p:txBody>
      </p:sp>
      <p:pic>
        <p:nvPicPr>
          <p:cNvPr id="9" name="Bilde 8" descr="Et bilde som inneholder piksel, tegnefilm, Kreativ kunst, kunst&#10;&#10;KI-generert innhold kan være feil.">
            <a:extLst>
              <a:ext uri="{FF2B5EF4-FFF2-40B4-BE49-F238E27FC236}">
                <a16:creationId xmlns:a16="http://schemas.microsoft.com/office/drawing/2014/main" id="{7E3D956A-ECE1-55BA-A687-120BFA482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78" y="3916015"/>
            <a:ext cx="2442817" cy="244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8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B78A-C753-AF3F-E5B5-E55FD94F1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A37E24-FEFA-F99E-BF3E-50879923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/>
              <a:t>Klassifiserings-KI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7F3AFE-1F26-E1DC-5AF2-64C62433B4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74" y="1601784"/>
            <a:ext cx="5493026" cy="2095572"/>
          </a:xfrm>
        </p:spPr>
        <p:txBody>
          <a:bodyPr/>
          <a:lstStyle/>
          <a:p>
            <a:pPr lvl="1"/>
            <a:r>
              <a:rPr lang="nb-NO" dirty="0"/>
              <a:t>Klassifiserings KI plasserer allerede eksisterende innhold inn i kategorier. Disse kategoriene har man bestemt på forhånd, og lært maskinen hvordan den skal sortere. </a:t>
            </a:r>
          </a:p>
          <a:p>
            <a:pPr lvl="1"/>
            <a:r>
              <a:rPr lang="nb-NO" dirty="0"/>
              <a:t>Se for deg sorterting av en skittentøyskurv </a:t>
            </a:r>
          </a:p>
          <a:p>
            <a:pPr lvl="1"/>
            <a:endParaRPr lang="nb-NO" dirty="0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EDC472A-3BA5-68CD-E338-68348F073B24}"/>
              </a:ext>
            </a:extLst>
          </p:cNvPr>
          <p:cNvSpPr txBox="1">
            <a:spLocks/>
          </p:cNvSpPr>
          <p:nvPr/>
        </p:nvSpPr>
        <p:spPr>
          <a:xfrm>
            <a:off x="762000" y="3758992"/>
            <a:ext cx="5493026" cy="2095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None/>
            </a:pPr>
            <a:r>
              <a:rPr lang="nb-NO" b="1" dirty="0"/>
              <a:t>Eksempel: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0B19E73-AB33-281E-FDEF-EE8200515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140393"/>
            <a:ext cx="1871832" cy="252290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D61880C-7EB9-F828-26A6-3AD1BC3DF3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8" t="12478" r="1411" b="19763"/>
          <a:stretch/>
        </p:blipFill>
        <p:spPr>
          <a:xfrm>
            <a:off x="3273504" y="4140393"/>
            <a:ext cx="1818772" cy="26120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0B4CCFA-3927-E632-324C-73389FB6C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012" y="2267311"/>
            <a:ext cx="1533975" cy="15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4CCB7-9528-0256-17CA-E8CC39C0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2654AA-1A1A-11A7-EBD8-F75CB205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r>
              <a:rPr lang="en-US"/>
              <a:t>Prediksjons-KI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DEFACC-2411-BD77-3903-76883CC0F2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74" y="1601784"/>
            <a:ext cx="6040422" cy="2095572"/>
          </a:xfrm>
        </p:spPr>
        <p:txBody>
          <a:bodyPr/>
          <a:lstStyle/>
          <a:p>
            <a:pPr lvl="1"/>
            <a:r>
              <a:rPr lang="nb-NO"/>
              <a:t>Prediksjons-KI er når maskinen bruker mønstre fra data den har sett og lært, til å prøve å forutsi hva som kommer til å skje videre</a:t>
            </a:r>
            <a:endParaRPr lang="nb-NO" dirty="0"/>
          </a:p>
          <a:p>
            <a:pPr lvl="1"/>
            <a:r>
              <a:rPr lang="nb-NO" dirty="0"/>
              <a:t>Beregner sannsynligheten for hva som vil skje videre. </a:t>
            </a:r>
          </a:p>
          <a:p>
            <a:pPr lvl="1"/>
            <a:endParaRPr lang="nb-NO" dirty="0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4FA6705-DD6D-DE76-48CA-2CEB7B1747E9}"/>
              </a:ext>
            </a:extLst>
          </p:cNvPr>
          <p:cNvSpPr txBox="1">
            <a:spLocks/>
          </p:cNvSpPr>
          <p:nvPr/>
        </p:nvSpPr>
        <p:spPr>
          <a:xfrm>
            <a:off x="762000" y="3609488"/>
            <a:ext cx="5493026" cy="2095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None/>
            </a:pPr>
            <a:r>
              <a:rPr lang="nb-NO" b="1" dirty="0"/>
              <a:t>Eksempel: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622651-A807-31DC-187B-DF9B901BA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15" y="4077837"/>
            <a:ext cx="2565178" cy="235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471B081-E05F-A925-24D2-4BF0571AC8AD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AQOCsWdMDq9WNYYDyU3mhxCX4t6Pbid3adJx9o4Z66KDsILNHNc3qteobtddiQT40085HqdqdAUherGreYXCtoVUPKfPQuIoWgnp6J0">
            <a:hlinkClick r:id="" action="ppaction://media"/>
            <a:extLst>
              <a:ext uri="{FF2B5EF4-FFF2-40B4-BE49-F238E27FC236}">
                <a16:creationId xmlns:a16="http://schemas.microsoft.com/office/drawing/2014/main" id="{ABAA2362-CFB6-51B2-5CB7-9D2F747F66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68102" y="-249482"/>
            <a:ext cx="4302471" cy="76551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669685C-AF2A-FC87-DC6E-5666D26B82B8}"/>
              </a:ext>
            </a:extLst>
          </p:cNvPr>
          <p:cNvSpPr txBox="1"/>
          <p:nvPr/>
        </p:nvSpPr>
        <p:spPr>
          <a:xfrm>
            <a:off x="8289235" y="6639339"/>
            <a:ext cx="3902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Publisert av @realdonaldtrump</a:t>
            </a:r>
          </a:p>
          <a:p>
            <a:r>
              <a:rPr lang="nb-NO"/>
              <a:t>på Instagram, 25.02.2025</a:t>
            </a:r>
          </a:p>
        </p:txBody>
      </p:sp>
    </p:spTree>
    <p:extLst>
      <p:ext uri="{BB962C8B-B14F-4D97-AF65-F5344CB8AC3E}">
        <p14:creationId xmlns:p14="http://schemas.microsoft.com/office/powerpoint/2010/main" val="11273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CDD4C-05B4-E963-B8D0-D90C94C4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F9B8BC5-99FE-5C1A-09A0-06C21F983707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82CBCFEB-098A-9A4F-EA4F-AE02A68443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2585"/>
          <a:stretch/>
        </p:blipFill>
        <p:spPr>
          <a:xfrm>
            <a:off x="3191980" y="0"/>
            <a:ext cx="5808039" cy="72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9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AFBCC-EC69-56F0-477F-E8B31949B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E2209F-FACE-42C3-B68F-6B36435D8F91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 descr="Et bilde som inneholder tekst, skjermbilde, Menneskeansikt, person&#10;&#10;KI-generert innhold kan være feil.">
            <a:extLst>
              <a:ext uri="{FF2B5EF4-FFF2-40B4-BE49-F238E27FC236}">
                <a16:creationId xmlns:a16="http://schemas.microsoft.com/office/drawing/2014/main" id="{F1AF4DDF-989B-A603-3BDB-E3440B313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7"/>
          <a:stretch/>
        </p:blipFill>
        <p:spPr>
          <a:xfrm>
            <a:off x="-492682" y="1524359"/>
            <a:ext cx="13170737" cy="48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7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A603AE-F4FD-4598-42CA-ED1B52D33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081A01-AAD7-575B-4E12-0064E15A64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7C686D8-B446-5C28-0C01-1ACE45DA9259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E48ECE6-D642-AF73-142F-A5BFC179D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450" y="1447800"/>
            <a:ext cx="3975100" cy="39624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328E776-C717-5086-BC4D-BFF26B51A13F}"/>
              </a:ext>
            </a:extLst>
          </p:cNvPr>
          <p:cNvSpPr txBox="1">
            <a:spLocks/>
          </p:cNvSpPr>
          <p:nvPr/>
        </p:nvSpPr>
        <p:spPr>
          <a:xfrm>
            <a:off x="3241342" y="641473"/>
            <a:ext cx="6108960" cy="3605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sz="2000" dirty="0"/>
              <a:t>Teknologi er i og for seg aldri vondt eller godt. </a:t>
            </a:r>
          </a:p>
        </p:txBody>
      </p:sp>
    </p:spTree>
    <p:extLst>
      <p:ext uri="{BB962C8B-B14F-4D97-AF65-F5344CB8AC3E}">
        <p14:creationId xmlns:p14="http://schemas.microsoft.com/office/powerpoint/2010/main" val="354690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2EE63-450A-B8D5-B7DB-77EC78D3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4E4D17-485A-7031-A8A1-65BA95C7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7A6CF8-8182-4C22-1757-8F04CA38A7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A9FD171-E619-E23C-F411-F055088FC10A}"/>
              </a:ext>
            </a:extLst>
          </p:cNvPr>
          <p:cNvSpPr/>
          <p:nvPr/>
        </p:nvSpPr>
        <p:spPr>
          <a:xfrm>
            <a:off x="-593036" y="-139866"/>
            <a:ext cx="13378070" cy="80308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076CEA3-65CF-008E-8281-767E91371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450" y="1447800"/>
            <a:ext cx="3975100" cy="39624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BB9A493-AA59-390C-CFF0-8A301DBEDD80}"/>
              </a:ext>
            </a:extLst>
          </p:cNvPr>
          <p:cNvSpPr txBox="1">
            <a:spLocks/>
          </p:cNvSpPr>
          <p:nvPr/>
        </p:nvSpPr>
        <p:spPr>
          <a:xfrm>
            <a:off x="3241342" y="641473"/>
            <a:ext cx="6108960" cy="3605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sz="2000" dirty="0"/>
              <a:t>Teknologi er i og for seg aldri vondt eller godt.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D247C92-FDCF-4756-8665-CF9A41048CFC}"/>
              </a:ext>
            </a:extLst>
          </p:cNvPr>
          <p:cNvSpPr txBox="1">
            <a:spLocks/>
          </p:cNvSpPr>
          <p:nvPr/>
        </p:nvSpPr>
        <p:spPr>
          <a:xfrm>
            <a:off x="3180199" y="5600975"/>
            <a:ext cx="6108960" cy="3605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sz="2000" dirty="0"/>
              <a:t>Som en hammer – du kan slå inn en spiker eller slå ned en fyr. Hammeren er fortsatt bare en hammer.</a:t>
            </a:r>
          </a:p>
        </p:txBody>
      </p:sp>
    </p:spTree>
    <p:extLst>
      <p:ext uri="{BB962C8B-B14F-4D97-AF65-F5344CB8AC3E}">
        <p14:creationId xmlns:p14="http://schemas.microsoft.com/office/powerpoint/2010/main" val="321023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49B7F-1BAD-14EF-67AA-64324CD04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3C90FA-C1EC-E0AD-F975-A8DDC247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4272A2-0CAB-90D5-E428-D7549AFC38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5AB4D64-C75C-FCC8-006A-90CCBB67D0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A49EE72-4B20-B3DA-5C2C-556FFB945413}"/>
              </a:ext>
            </a:extLst>
          </p:cNvPr>
          <p:cNvSpPr txBox="1">
            <a:spLocks/>
          </p:cNvSpPr>
          <p:nvPr/>
        </p:nvSpPr>
        <p:spPr>
          <a:xfrm>
            <a:off x="654867" y="515448"/>
            <a:ext cx="4064069" cy="2095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dirty="0"/>
              <a:t>EU sin KI-forordning har en pyramide med ulike grader av risiko for KI-bruk.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b-NO" dirty="0"/>
          </a:p>
        </p:txBody>
      </p:sp>
      <p:pic>
        <p:nvPicPr>
          <p:cNvPr id="9" name="Bilde 8" descr="Et bilde som inneholder line, triangel, Fargerikt&#10;&#10;KI-generert innhold kan være feil.">
            <a:extLst>
              <a:ext uri="{FF2B5EF4-FFF2-40B4-BE49-F238E27FC236}">
                <a16:creationId xmlns:a16="http://schemas.microsoft.com/office/drawing/2014/main" id="{71FEBB51-93E9-2B48-6FBA-C5E18A632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5467"/>
            <a:ext cx="6126381" cy="3175575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9C8877E-D87D-9F7A-5260-72CA9683DE63}"/>
              </a:ext>
            </a:extLst>
          </p:cNvPr>
          <p:cNvSpPr txBox="1">
            <a:spLocks/>
          </p:cNvSpPr>
          <p:nvPr/>
        </p:nvSpPr>
        <p:spPr>
          <a:xfrm>
            <a:off x="5815743" y="1144737"/>
            <a:ext cx="5949108" cy="56448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b="1" dirty="0">
                <a:solidFill>
                  <a:srgbClr val="FF0000"/>
                </a:solidFill>
              </a:rPr>
              <a:t>Uakseptabel risiko: </a:t>
            </a:r>
            <a:r>
              <a:rPr lang="nb-NO" dirty="0"/>
              <a:t>KI skal IKKE brukes til dette. 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b-NO" dirty="0"/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b="1" dirty="0">
                <a:solidFill>
                  <a:srgbClr val="FE4387"/>
                </a:solidFill>
              </a:rPr>
              <a:t>Høyrisiko</a:t>
            </a:r>
            <a:r>
              <a:rPr lang="nb-NO" b="1" dirty="0">
                <a:solidFill>
                  <a:srgbClr val="7030A0"/>
                </a:solidFill>
              </a:rPr>
              <a:t>: </a:t>
            </a:r>
            <a:r>
              <a:rPr lang="nb-NO" dirty="0"/>
              <a:t>KI kan brukes, men med strenge regler og krav.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b-NO" dirty="0"/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b="1" dirty="0">
                <a:solidFill>
                  <a:srgbClr val="7030A0"/>
                </a:solidFill>
              </a:rPr>
              <a:t>Begrenset risiko: </a:t>
            </a:r>
            <a:r>
              <a:rPr lang="nb-NO" dirty="0"/>
              <a:t>KI kan brukes, men alle må være klar over at de bruker/konsumerer KI-innhold.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b-NO" dirty="0"/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Minimal risiko: </a:t>
            </a:r>
            <a:r>
              <a:rPr lang="nb-NO" dirty="0"/>
              <a:t>KI kan brukes, og å bruke det utgjør lite til ingen fare.</a:t>
            </a:r>
          </a:p>
        </p:txBody>
      </p:sp>
    </p:spTree>
    <p:extLst>
      <p:ext uri="{BB962C8B-B14F-4D97-AF65-F5344CB8AC3E}">
        <p14:creationId xmlns:p14="http://schemas.microsoft.com/office/powerpoint/2010/main" val="222976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AB7EE-5C5A-4239-F2ED-F8CB0F32C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29F784-E30B-00C6-DE64-421FB815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86E439E-9EF8-5C3C-B0D3-3A93AA6A70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A524CE7-F8FA-F244-9349-34D69BA236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5084503-FBD8-747E-D299-9ABF0573BEE4}"/>
              </a:ext>
            </a:extLst>
          </p:cNvPr>
          <p:cNvSpPr txBox="1">
            <a:spLocks/>
          </p:cNvSpPr>
          <p:nvPr/>
        </p:nvSpPr>
        <p:spPr>
          <a:xfrm>
            <a:off x="654867" y="515448"/>
            <a:ext cx="4064069" cy="2095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dirty="0"/>
              <a:t>EU sin KI-lov har laget en pyramide med ulike grader av risiko for ulik KI-bruk.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b-NO" dirty="0"/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dirty="0"/>
              <a:t>Sorter eksemplene til høyre dit du tror de skal i pyramiden.</a:t>
            </a:r>
          </a:p>
        </p:txBody>
      </p:sp>
      <p:pic>
        <p:nvPicPr>
          <p:cNvPr id="9" name="Bilde 8" descr="Et bilde som inneholder line, triangel, Fargerikt&#10;&#10;KI-generert innhold kan være feil.">
            <a:extLst>
              <a:ext uri="{FF2B5EF4-FFF2-40B4-BE49-F238E27FC236}">
                <a16:creationId xmlns:a16="http://schemas.microsoft.com/office/drawing/2014/main" id="{B562C4F2-1CDB-7F33-C135-59BAA74E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6464"/>
            <a:ext cx="6126381" cy="3175575"/>
          </a:xfrm>
          <a:prstGeom prst="rect">
            <a:avLst/>
          </a:prstGeom>
        </p:spPr>
      </p:pic>
      <p:pic>
        <p:nvPicPr>
          <p:cNvPr id="11" name="Bilde 10" descr="Et bilde som inneholder PC-spill, Strategispill, Programvare for videospill, Eventyrspill&#10;&#10;KI-generert innhold kan være feil.">
            <a:extLst>
              <a:ext uri="{FF2B5EF4-FFF2-40B4-BE49-F238E27FC236}">
                <a16:creationId xmlns:a16="http://schemas.microsoft.com/office/drawing/2014/main" id="{00DAFE9E-2F5D-D31C-A889-1DB1A034B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56" y="792328"/>
            <a:ext cx="2025865" cy="1209892"/>
          </a:xfrm>
          <a:prstGeom prst="rect">
            <a:avLst/>
          </a:prstGeom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A401B52D-2875-EFC0-9EE4-ECFA445EC8B2}"/>
              </a:ext>
            </a:extLst>
          </p:cNvPr>
          <p:cNvSpPr txBox="1">
            <a:spLocks/>
          </p:cNvSpPr>
          <p:nvPr/>
        </p:nvSpPr>
        <p:spPr>
          <a:xfrm>
            <a:off x="6124514" y="1982874"/>
            <a:ext cx="2200760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100" dirty="0"/>
              <a:t>KI i spill for å gjøre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100" dirty="0"/>
              <a:t>kamper mer spennende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714002E5-6A19-A38B-3AFA-739B5511C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556" y="2516262"/>
            <a:ext cx="2002352" cy="1371611"/>
          </a:xfrm>
          <a:prstGeom prst="rect">
            <a:avLst/>
          </a:prstGeom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57A9F82F-EF79-5248-7A26-90D7A3209218}"/>
              </a:ext>
            </a:extLst>
          </p:cNvPr>
          <p:cNvSpPr txBox="1">
            <a:spLocks/>
          </p:cNvSpPr>
          <p:nvPr/>
        </p:nvSpPr>
        <p:spPr>
          <a:xfrm>
            <a:off x="6113039" y="3883379"/>
            <a:ext cx="2834302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200" dirty="0"/>
              <a:t>KI for å ansette folk til en jobb. </a:t>
            </a:r>
          </a:p>
        </p:txBody>
      </p:sp>
      <p:pic>
        <p:nvPicPr>
          <p:cNvPr id="17" name="Bilde 16" descr="Et bilde som inneholder håndskrift, Font, kalligrafi&#10;&#10;KI-generert innhold kan være feil.">
            <a:extLst>
              <a:ext uri="{FF2B5EF4-FFF2-40B4-BE49-F238E27FC236}">
                <a16:creationId xmlns:a16="http://schemas.microsoft.com/office/drawing/2014/main" id="{8A351D74-F172-6E11-E991-2C6820066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556" y="4185009"/>
            <a:ext cx="2002352" cy="1330029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058CE77A-E240-0D2F-6873-5E93DD0F42DC}"/>
              </a:ext>
            </a:extLst>
          </p:cNvPr>
          <p:cNvSpPr txBox="1">
            <a:spLocks/>
          </p:cNvSpPr>
          <p:nvPr/>
        </p:nvSpPr>
        <p:spPr>
          <a:xfrm>
            <a:off x="6113039" y="5515038"/>
            <a:ext cx="2834302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200" dirty="0"/>
              <a:t>KI for å gi karakter på en prøve</a:t>
            </a:r>
          </a:p>
        </p:txBody>
      </p:sp>
      <p:pic>
        <p:nvPicPr>
          <p:cNvPr id="20" name="Bilde 19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C539AA93-0F01-8BFD-208F-65015AC24A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523"/>
          <a:stretch>
            <a:fillRect/>
          </a:stretch>
        </p:blipFill>
        <p:spPr>
          <a:xfrm>
            <a:off x="9030858" y="4199291"/>
            <a:ext cx="2232196" cy="1301463"/>
          </a:xfrm>
          <a:prstGeom prst="rect">
            <a:avLst/>
          </a:prstGeom>
        </p:spPr>
      </p:pic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995FF9DB-4D00-5CAA-E8CE-7F3054A22729}"/>
              </a:ext>
            </a:extLst>
          </p:cNvPr>
          <p:cNvSpPr txBox="1">
            <a:spLocks/>
          </p:cNvSpPr>
          <p:nvPr/>
        </p:nvSpPr>
        <p:spPr>
          <a:xfrm>
            <a:off x="8973292" y="5515038"/>
            <a:ext cx="2834302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200" dirty="0"/>
              <a:t>KI for å sortere mail</a:t>
            </a:r>
          </a:p>
        </p:txBody>
      </p:sp>
      <p:pic>
        <p:nvPicPr>
          <p:cNvPr id="23" name="Bilde 22" descr="Et bilde som inneholder sort og hvit, monokrom, hånd, person&#10;&#10;KI-generert innhold kan være feil.">
            <a:extLst>
              <a:ext uri="{FF2B5EF4-FFF2-40B4-BE49-F238E27FC236}">
                <a16:creationId xmlns:a16="http://schemas.microsoft.com/office/drawing/2014/main" id="{85DFE250-1028-CA86-5643-BF6E61938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7341" y="748952"/>
            <a:ext cx="1791399" cy="1246515"/>
          </a:xfrm>
          <a:prstGeom prst="rect">
            <a:avLst/>
          </a:prstGeom>
        </p:spPr>
      </p:pic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DE36BED0-537B-B894-5E12-EC8A70D7225E}"/>
              </a:ext>
            </a:extLst>
          </p:cNvPr>
          <p:cNvSpPr txBox="1">
            <a:spLocks/>
          </p:cNvSpPr>
          <p:nvPr/>
        </p:nvSpPr>
        <p:spPr>
          <a:xfrm>
            <a:off x="8861111" y="1971684"/>
            <a:ext cx="2359861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100" dirty="0"/>
              <a:t>KI for å risikovurdere individ som 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100" dirty="0"/>
              <a:t>har begått en kriminell handling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2FF2E04-B672-97DA-6A22-79C53DCB3C0C}"/>
              </a:ext>
            </a:extLst>
          </p:cNvPr>
          <p:cNvSpPr txBox="1">
            <a:spLocks/>
          </p:cNvSpPr>
          <p:nvPr/>
        </p:nvSpPr>
        <p:spPr>
          <a:xfrm>
            <a:off x="8947341" y="3904755"/>
            <a:ext cx="2834302" cy="758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1200" dirty="0"/>
              <a:t>KI for å snakke om dagen sin</a:t>
            </a:r>
          </a:p>
        </p:txBody>
      </p:sp>
      <p:pic>
        <p:nvPicPr>
          <p:cNvPr id="31" name="Bilde 30" descr="Et bilde som inneholder tekst, Menneskeansikt, klær, skjermbilde&#10;&#10;KI-generert innhold kan være feil.">
            <a:extLst>
              <a:ext uri="{FF2B5EF4-FFF2-40B4-BE49-F238E27FC236}">
                <a16:creationId xmlns:a16="http://schemas.microsoft.com/office/drawing/2014/main" id="{C618F036-8965-4208-42FA-98FD67EB1B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745"/>
          <a:stretch>
            <a:fillRect/>
          </a:stretch>
        </p:blipFill>
        <p:spPr>
          <a:xfrm>
            <a:off x="8977351" y="2512360"/>
            <a:ext cx="2202484" cy="136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37FC-D3D9-6F63-80B4-CD6CFE93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DF86A7-B445-053C-EFBA-3D0BADEEA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C69D12D-3437-48A5-6023-AB2887F24D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28410" y="3302269"/>
            <a:ext cx="7799387" cy="1534757"/>
          </a:xfrm>
        </p:spPr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20D683A-9DE2-E67C-FD93-2927191B7B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B7B8BDAF-6C38-7CCC-52BB-A9756CEF4B0F}"/>
              </a:ext>
            </a:extLst>
          </p:cNvPr>
          <p:cNvSpPr txBox="1">
            <a:spLocks/>
          </p:cNvSpPr>
          <p:nvPr/>
        </p:nvSpPr>
        <p:spPr>
          <a:xfrm>
            <a:off x="4423278" y="1139477"/>
            <a:ext cx="4064069" cy="2095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dirty="0"/>
              <a:t>Fasit (per i dag): </a:t>
            </a:r>
          </a:p>
        </p:txBody>
      </p:sp>
      <p:pic>
        <p:nvPicPr>
          <p:cNvPr id="9" name="Bilde 8" descr="Et bilde som inneholder line, triangel, Fargerikt&#10;&#10;KI-generert innhold kan være feil.">
            <a:extLst>
              <a:ext uri="{FF2B5EF4-FFF2-40B4-BE49-F238E27FC236}">
                <a16:creationId xmlns:a16="http://schemas.microsoft.com/office/drawing/2014/main" id="{8CB09080-51A5-540B-E39B-CC7188518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45" y="2392423"/>
            <a:ext cx="6126381" cy="3175575"/>
          </a:xfrm>
          <a:prstGeom prst="rect">
            <a:avLst/>
          </a:prstGeom>
        </p:spPr>
      </p:pic>
      <p:pic>
        <p:nvPicPr>
          <p:cNvPr id="11" name="Bilde 10" descr="Et bilde som inneholder PC-spill, Strategispill, Programvare for videospill, Eventyrspill&#10;&#10;KI-generert innhold kan være feil.">
            <a:extLst>
              <a:ext uri="{FF2B5EF4-FFF2-40B4-BE49-F238E27FC236}">
                <a16:creationId xmlns:a16="http://schemas.microsoft.com/office/drawing/2014/main" id="{6AA01878-B39F-CEBF-1C8E-1CBC9952C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45" y="5007791"/>
            <a:ext cx="1532665" cy="91534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0AC1D300-AE6A-50A4-2F1C-818A384FE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367" y="3204684"/>
            <a:ext cx="1132155" cy="775526"/>
          </a:xfrm>
          <a:prstGeom prst="rect">
            <a:avLst/>
          </a:prstGeom>
        </p:spPr>
      </p:pic>
      <p:pic>
        <p:nvPicPr>
          <p:cNvPr id="17" name="Bilde 16" descr="Et bilde som inneholder håndskrift, Font, kalligrafi&#10;&#10;KI-generert innhold kan være feil.">
            <a:extLst>
              <a:ext uri="{FF2B5EF4-FFF2-40B4-BE49-F238E27FC236}">
                <a16:creationId xmlns:a16="http://schemas.microsoft.com/office/drawing/2014/main" id="{E702BAB8-C225-CD18-4C8E-03CEEBCC4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7759" y="3185495"/>
            <a:ext cx="1163533" cy="772857"/>
          </a:xfrm>
          <a:prstGeom prst="rect">
            <a:avLst/>
          </a:prstGeom>
        </p:spPr>
      </p:pic>
      <p:pic>
        <p:nvPicPr>
          <p:cNvPr id="20" name="Bilde 19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FA6E6744-8A2B-254A-672D-7F365D0046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523"/>
          <a:stretch>
            <a:fillRect/>
          </a:stretch>
        </p:blipFill>
        <p:spPr>
          <a:xfrm>
            <a:off x="5858699" y="5029634"/>
            <a:ext cx="1495014" cy="871655"/>
          </a:xfrm>
          <a:prstGeom prst="rect">
            <a:avLst/>
          </a:prstGeom>
        </p:spPr>
      </p:pic>
      <p:pic>
        <p:nvPicPr>
          <p:cNvPr id="23" name="Bilde 22" descr="Et bilde som inneholder sort og hvit, monokrom, hånd, person&#10;&#10;KI-generert innhold kan være feil.">
            <a:extLst>
              <a:ext uri="{FF2B5EF4-FFF2-40B4-BE49-F238E27FC236}">
                <a16:creationId xmlns:a16="http://schemas.microsoft.com/office/drawing/2014/main" id="{EE4C2AC8-D7A0-2693-CFFA-7BAC924F3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430" y="2206249"/>
            <a:ext cx="1127642" cy="784651"/>
          </a:xfrm>
          <a:prstGeom prst="rect">
            <a:avLst/>
          </a:prstGeom>
        </p:spPr>
      </p:pic>
      <p:pic>
        <p:nvPicPr>
          <p:cNvPr id="31" name="Bilde 30" descr="Et bilde som inneholder tekst, Menneskeansikt, klær, skjermbilde&#10;&#10;KI-generert innhold kan være feil.">
            <a:extLst>
              <a:ext uri="{FF2B5EF4-FFF2-40B4-BE49-F238E27FC236}">
                <a16:creationId xmlns:a16="http://schemas.microsoft.com/office/drawing/2014/main" id="{1D69E298-DAC9-5991-73D8-E89455A1338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745"/>
          <a:stretch>
            <a:fillRect/>
          </a:stretch>
        </p:blipFill>
        <p:spPr>
          <a:xfrm>
            <a:off x="4867519" y="4092793"/>
            <a:ext cx="1163533" cy="7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5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E2958-FFC0-39B7-AFE6-51B910716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83BECE-5505-C84D-CCAF-333410A8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703" y="2501900"/>
            <a:ext cx="6992259" cy="1189037"/>
          </a:xfrm>
        </p:spPr>
        <p:txBody>
          <a:bodyPr/>
          <a:lstStyle/>
          <a:p>
            <a:r>
              <a:rPr lang="en-US" dirty="0"/>
              <a:t>Problemer med KI</a:t>
            </a:r>
          </a:p>
        </p:txBody>
      </p:sp>
    </p:spTree>
    <p:extLst>
      <p:ext uri="{BB962C8B-B14F-4D97-AF65-F5344CB8AC3E}">
        <p14:creationId xmlns:p14="http://schemas.microsoft.com/office/powerpoint/2010/main" val="222794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262CD5-AD01-42E3-9173-97C12BB0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483" y="715963"/>
            <a:ext cx="6992259" cy="1189037"/>
          </a:xfrm>
        </p:spPr>
        <p:txBody>
          <a:bodyPr/>
          <a:lstStyle/>
          <a:p>
            <a:r>
              <a:rPr lang="en-US" dirty="0"/>
              <a:t>1. KI er forferdelig for klimaet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5016" y="1694280"/>
            <a:ext cx="6525726" cy="504568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0" dirty="0"/>
              <a:t>Alt du gjør på internett har et klimautslipp. 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b="0" dirty="0"/>
              <a:t>Det er ingen magisk “sky”, men datasentre. </a:t>
            </a:r>
          </a:p>
          <a:p>
            <a:pPr>
              <a:lnSpc>
                <a:spcPct val="120000"/>
              </a:lnSpc>
            </a:pPr>
            <a:r>
              <a:rPr lang="en-US" b="0" dirty="0"/>
              <a:t>Datasentrene krever masse vann for å kjøles ned, så mye vann at visse områder står i fare for vannmangel</a:t>
            </a:r>
          </a:p>
          <a:p>
            <a:pPr>
              <a:lnSpc>
                <a:spcPct val="120000"/>
              </a:lnSpc>
            </a:pPr>
            <a:r>
              <a:rPr lang="en-US" b="0" dirty="0"/>
              <a:t>Å google eller prompte KI har Co2-utslipp. </a:t>
            </a:r>
          </a:p>
          <a:p>
            <a:pPr>
              <a:lnSpc>
                <a:spcPct val="120000"/>
              </a:lnSpc>
            </a:pPr>
            <a:endParaRPr lang="en-US" b="0" dirty="0"/>
          </a:p>
          <a:p>
            <a:endParaRPr lang="en-US" b="0" dirty="0"/>
          </a:p>
          <a:p>
            <a:endParaRPr lang="en-US" sz="1200" b="0" dirty="0"/>
          </a:p>
          <a:p>
            <a:endParaRPr lang="en-US" sz="1200" b="0" dirty="0"/>
          </a:p>
          <a:p>
            <a:endParaRPr lang="en-US" sz="1200" b="0" dirty="0"/>
          </a:p>
          <a:p>
            <a:endParaRPr lang="en-US" sz="1200" b="0" dirty="0"/>
          </a:p>
        </p:txBody>
      </p:sp>
      <p:pic>
        <p:nvPicPr>
          <p:cNvPr id="6" name="Bilde 5" descr="Et bilde som inneholder Elektrisk kobling, kabel, Strømforsyning, elektronikk&#10;&#10;KI-generert innhold kan være feil.">
            <a:extLst>
              <a:ext uri="{FF2B5EF4-FFF2-40B4-BE49-F238E27FC236}">
                <a16:creationId xmlns:a16="http://schemas.microsoft.com/office/drawing/2014/main" id="{776C57F0-8531-1AA7-D3E0-82CE6C7B54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86"/>
          <a:stretch/>
        </p:blipFill>
        <p:spPr>
          <a:xfrm>
            <a:off x="-130630" y="0"/>
            <a:ext cx="4938483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0589162-3AEB-DA7B-DB2A-2B438050482A}"/>
              </a:ext>
            </a:extLst>
          </p:cNvPr>
          <p:cNvSpPr txBox="1"/>
          <p:nvPr/>
        </p:nvSpPr>
        <p:spPr>
          <a:xfrm>
            <a:off x="254516" y="6370637"/>
            <a:ext cx="539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Photo by </a:t>
            </a:r>
            <a:r>
              <a:rPr lang="nb-NO">
                <a:hlinkClick r:id="rId4"/>
              </a:rPr>
              <a:t>Massimo Botturi</a:t>
            </a:r>
            <a:r>
              <a:rPr lang="nb-NO"/>
              <a:t> on </a:t>
            </a:r>
            <a:r>
              <a:rPr lang="nb-NO">
                <a:hlinkClick r:id="rId5"/>
              </a:rPr>
              <a:t>Unsplash</a:t>
            </a:r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D78C-4EA1-64D6-AD6B-95F5CE69E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851E78-5798-7AE2-CBC5-F6800547AD0B}"/>
              </a:ext>
            </a:extLst>
          </p:cNvPr>
          <p:cNvSpPr/>
          <p:nvPr/>
        </p:nvSpPr>
        <p:spPr>
          <a:xfrm>
            <a:off x="-118706" y="-416540"/>
            <a:ext cx="13378070" cy="80308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86FF3-7101-DA08-578C-78FFDB0001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2859" y="1626246"/>
            <a:ext cx="6108960" cy="36055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b="0" dirty="0"/>
              <a:t>For energien brukt til å generere dette bildet med DALL-E kunne jeg ladet telefonen min fra 0-100%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2000" b="0" dirty="0"/>
          </a:p>
          <a:p>
            <a:pPr>
              <a:lnSpc>
                <a:spcPct val="120000"/>
              </a:lnSpc>
            </a:pPr>
            <a:r>
              <a:rPr lang="en-US" sz="2000" b="0" dirty="0"/>
              <a:t>Hver dag genereres 34 millioner KI-bilder. </a:t>
            </a:r>
          </a:p>
          <a:p>
            <a:pPr>
              <a:lnSpc>
                <a:spcPct val="120000"/>
              </a:lnSpc>
            </a:pPr>
            <a:endParaRPr lang="en-US" sz="2000" b="0" dirty="0"/>
          </a:p>
          <a:p>
            <a:pPr>
              <a:lnSpc>
                <a:spcPct val="120000"/>
              </a:lnSpc>
            </a:pPr>
            <a:r>
              <a:rPr lang="en-US" sz="2000" b="0" dirty="0"/>
              <a:t>Med dette dagsforbruket av energi, kunne en dieselbil kjørt ca. </a:t>
            </a:r>
            <a:r>
              <a:rPr lang="en-US" sz="2000" dirty="0"/>
              <a:t>20 ganger rundt jordkloden. </a:t>
            </a:r>
          </a:p>
        </p:txBody>
      </p:sp>
      <p:pic>
        <p:nvPicPr>
          <p:cNvPr id="2" name="Bilde 1" descr="Et bilde som inneholder piksel, tegnefilm, Kreativ kunst, kunst&#10;&#10;KI-generert innhold kan være feil.">
            <a:extLst>
              <a:ext uri="{FF2B5EF4-FFF2-40B4-BE49-F238E27FC236}">
                <a16:creationId xmlns:a16="http://schemas.microsoft.com/office/drawing/2014/main" id="{419F6F98-B56C-7E2E-B05A-1725DA953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81" y="887957"/>
            <a:ext cx="4777273" cy="4777273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DB06B6D-AB77-3921-302A-0F82EE9FE71C}"/>
              </a:ext>
            </a:extLst>
          </p:cNvPr>
          <p:cNvSpPr txBox="1"/>
          <p:nvPr/>
        </p:nvSpPr>
        <p:spPr>
          <a:xfrm>
            <a:off x="-118706" y="6969727"/>
            <a:ext cx="78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chemeClr val="bg1">
                    <a:lumMod val="95000"/>
                    <a:lumOff val="5000"/>
                  </a:schemeClr>
                </a:solidFill>
              </a:rPr>
              <a:t>https://www.technologyreview.com/2023/12/01/1084189/making-an-image-with-generative-ai-uses-as-much-energy-as-charging-your-phone/</a:t>
            </a:r>
          </a:p>
        </p:txBody>
      </p:sp>
    </p:spTree>
    <p:extLst>
      <p:ext uri="{BB962C8B-B14F-4D97-AF65-F5344CB8AC3E}">
        <p14:creationId xmlns:p14="http://schemas.microsoft.com/office/powerpoint/2010/main" val="269992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E2248-4E7A-541F-A463-B86EA9EB6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923DFF-33F8-A0CD-FBBC-660EEC2D3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483" y="715963"/>
            <a:ext cx="6992259" cy="1189037"/>
          </a:xfrm>
        </p:spPr>
        <p:txBody>
          <a:bodyPr/>
          <a:lstStyle/>
          <a:p>
            <a:r>
              <a:rPr lang="en-US" dirty="0"/>
              <a:t>2. KI kan brukes til hatprat</a:t>
            </a:r>
            <a:br>
              <a:rPr lang="en-US" dirty="0"/>
            </a:br>
            <a:r>
              <a:rPr lang="en-US" dirty="0"/>
              <a:t>og svindel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EB231-DAF7-831E-36DD-2EB396E469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6112" y="2184919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Generativ KI har blitt brukt til å lage seksuelle og voldelige bilder (og videoer)</a:t>
            </a:r>
          </a:p>
          <a:p>
            <a:pPr marL="285750" indent="-285750">
              <a:buFontTx/>
              <a:buChar char="-"/>
            </a:pPr>
            <a:r>
              <a:rPr lang="en-US" dirty="0"/>
              <a:t>Deep fakes</a:t>
            </a:r>
          </a:p>
          <a:p>
            <a:pPr marL="285750" indent="-285750">
              <a:buFontTx/>
              <a:buChar char="-"/>
            </a:pPr>
            <a:r>
              <a:rPr lang="en-US" dirty="0"/>
              <a:t>Billigere bots og “troll factories”</a:t>
            </a:r>
          </a:p>
          <a:p>
            <a:pPr marL="514350" lvl="1" indent="-285750">
              <a:buFontTx/>
              <a:buChar char="-"/>
            </a:pPr>
            <a:r>
              <a:rPr lang="nb-NO" b="0" i="0">
                <a:solidFill>
                  <a:srgbClr val="333333"/>
                </a:solidFill>
                <a:effectLst/>
                <a:latin typeface="NPRSerif"/>
              </a:rPr>
              <a:t>This week, U.S. officials said they disrupted a Russian propaganda operation that used fake social media accounts posing as Americans. Artificial intelligence is making the Kremlin's efforts easier.</a:t>
            </a:r>
            <a:r>
              <a:rPr lang="en-US" b="0" i="0" dirty="0">
                <a:solidFill>
                  <a:srgbClr val="333333"/>
                </a:solidFill>
                <a:effectLst/>
                <a:latin typeface="NPRSerif"/>
              </a:rPr>
              <a:t> (npr.org, 2024)</a:t>
            </a:r>
            <a:endParaRPr lang="en-US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823019C-1E01-4FFF-7392-D725153324E4}"/>
              </a:ext>
            </a:extLst>
          </p:cNvPr>
          <p:cNvSpPr txBox="1"/>
          <p:nvPr/>
        </p:nvSpPr>
        <p:spPr>
          <a:xfrm>
            <a:off x="5196112" y="6611779"/>
            <a:ext cx="74745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>
                <a:solidFill>
                  <a:schemeClr val="bg1">
                    <a:lumMod val="95000"/>
                    <a:lumOff val="5000"/>
                  </a:schemeClr>
                </a:solidFill>
              </a:rPr>
              <a:t>https://www.npr.org/2024/06/25/nx-s1-5019381/how-russia-is-using-artificial-intelligence-in-its-propaganda-operations</a:t>
            </a:r>
          </a:p>
        </p:txBody>
      </p:sp>
    </p:spTree>
    <p:extLst>
      <p:ext uri="{BB962C8B-B14F-4D97-AF65-F5344CB8AC3E}">
        <p14:creationId xmlns:p14="http://schemas.microsoft.com/office/powerpoint/2010/main" val="87902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AEEEC-4207-E1EA-007D-95FBF883A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A47E3E-2EA0-1A94-BF47-AFDB84843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3. KI og bias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26D4F2-2B52-4552-B6E0-6E0BABA3C2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9741" y="2125133"/>
            <a:ext cx="6348791" cy="4207934"/>
          </a:xfrm>
        </p:spPr>
        <p:txBody>
          <a:bodyPr/>
          <a:lstStyle/>
          <a:p>
            <a:r>
              <a:rPr lang="nb-NO"/>
              <a:t>E-poster fra ennesker med ikke-vestlige navn kan havne i spam.</a:t>
            </a:r>
          </a:p>
          <a:p>
            <a:br>
              <a:rPr lang="nb-NO"/>
            </a:br>
            <a:r>
              <a:rPr lang="nb-NO"/>
              <a:t>En jobbannonse for konstruksjonsarbeid som kjøres på META med automatisk publikum, kan bli rettet kun mot menn og forsterke stereotypier. </a:t>
            </a:r>
          </a:p>
          <a:p>
            <a:endParaRPr lang="nb-NO"/>
          </a:p>
          <a:p>
            <a:r>
              <a:rPr lang="nb-NO" b="0">
                <a:latin typeface="Burbank Big Rg Bk" pitchFamily="2" charset="77"/>
              </a:rPr>
              <a:t>Hvorfor</a:t>
            </a:r>
            <a:r>
              <a:rPr lang="nb-NO"/>
              <a:t>? Når treningsdataen har bias, vil KI-modellen reprodusere dette menneskelige biaset. 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529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F55A4-69CA-FC82-DD56-2FAD633F5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8DF0EB-5348-3CD3-ECCE-F14D1C08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741" y="938068"/>
            <a:ext cx="6992259" cy="1189037"/>
          </a:xfrm>
        </p:spPr>
        <p:txBody>
          <a:bodyPr/>
          <a:lstStyle/>
          <a:p>
            <a:r>
              <a:rPr lang="en-US" dirty="0"/>
              <a:t>KI og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22583-06DE-9FA1-25AA-4960221B33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6112" y="1676401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KI eksisterer kun på grunn av dataen den trenes på. Dataen er menneskeskapt, og i stor grad hentet fra internett. </a:t>
            </a:r>
          </a:p>
          <a:p>
            <a:endParaRPr lang="nb-NO"/>
          </a:p>
          <a:p>
            <a:r>
              <a:rPr lang="en-US" b="0" dirty="0"/>
              <a:t>Spørsmål: 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Hvem poster mest på internett?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Hva poster/skriver folk mest om?</a:t>
            </a:r>
          </a:p>
          <a:p>
            <a:pPr marL="285750" indent="-285750">
              <a:buFontTx/>
              <a:buChar char="-"/>
            </a:pPr>
            <a:endParaRPr lang="en-US" b="0" dirty="0"/>
          </a:p>
          <a:p>
            <a:pPr marL="285750" indent="-285750">
              <a:buFontTx/>
              <a:buChar char="-"/>
            </a:pPr>
            <a:endParaRPr lang="en-US" b="0" dirty="0"/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5570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387A0-BA60-2BD3-7551-6D53BC31D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6B2494-A322-D7F6-4A48-3F5F60F73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592" y="922464"/>
            <a:ext cx="6992259" cy="1189037"/>
          </a:xfrm>
        </p:spPr>
        <p:txBody>
          <a:bodyPr/>
          <a:lstStyle/>
          <a:p>
            <a:r>
              <a:rPr lang="en-US" dirty="0"/>
              <a:t>KI og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78372-CB3E-2E66-3A90-23D157CEAD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6112" y="1676401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0" dirty="0"/>
          </a:p>
          <a:p>
            <a:pPr marL="285750" indent="-285750">
              <a:buFontTx/>
              <a:buChar char="-"/>
            </a:pPr>
            <a:r>
              <a:rPr lang="en-US" dirty="0"/>
              <a:t>Menn. (Küchler, et al., 2023). 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..... menn menn menn menn hvite hvite hvite menn.</a:t>
            </a:r>
          </a:p>
          <a:p>
            <a:pPr marL="285750" indent="-285750">
              <a:buFontTx/>
              <a:buChar char="-"/>
            </a:pPr>
            <a:endParaRPr lang="en-US" b="0" dirty="0"/>
          </a:p>
          <a:p>
            <a:endParaRPr lang="en-US" b="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5616F35-C44A-ED22-F78B-2471398DCE02}"/>
              </a:ext>
            </a:extLst>
          </p:cNvPr>
          <p:cNvSpPr txBox="1"/>
          <p:nvPr/>
        </p:nvSpPr>
        <p:spPr>
          <a:xfrm>
            <a:off x="4938483" y="6068291"/>
            <a:ext cx="63460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>
                <a:solidFill>
                  <a:schemeClr val="bg1">
                    <a:lumMod val="95000"/>
                    <a:lumOff val="5000"/>
                  </a:schemeClr>
                </a:solidFill>
              </a:rPr>
              <a:t>Küchler, C., Stoll, A., Ziegele, M., &amp; Naab, T. K. (2023). Gender-Related Differences in Online Comment Sections: Findings From a Large-Scale Content Analysis of Commenting Behavior. Social Science Computer Review, 41(3), 728-747. https://doi.org/10.1177/08944393211052042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664A851-E489-648E-A4D5-C32450D3C012}"/>
              </a:ext>
            </a:extLst>
          </p:cNvPr>
          <p:cNvSpPr txBox="1"/>
          <p:nvPr/>
        </p:nvSpPr>
        <p:spPr>
          <a:xfrm>
            <a:off x="9725891" y="6941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993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D6BD017-F15A-E8B1-0616-0F2EF084AA47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 descr="Et bilde som inneholder Medisinsk utstyr, klær, person, skjermbilde&#10;&#10;KI-generert innhold kan være feil.">
            <a:extLst>
              <a:ext uri="{FF2B5EF4-FFF2-40B4-BE49-F238E27FC236}">
                <a16:creationId xmlns:a16="http://schemas.microsoft.com/office/drawing/2014/main" id="{CAA7A37A-7938-39D7-82DF-A01C7629F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49" y="184149"/>
            <a:ext cx="11624541" cy="6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0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57F97-A69C-2647-C67B-12595315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791BC0F-8528-E840-62CA-9D869B644921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CEED2F6B-0F4F-2D62-20B7-DC0044D05B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2004" y="184149"/>
            <a:ext cx="10835231" cy="6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0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8B1E0-1C98-5D30-C905-7FAA505F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87F598B-AD74-CE26-1D00-9BF6F8AA0299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CA93F55-355C-BE70-7DE4-A2D99EBC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2004" y="185423"/>
            <a:ext cx="10835231" cy="660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4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E0CB2E-ABF8-5529-3561-D94E21BE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726B5E-4A48-3E5A-C70E-6408C14EE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6B80544-948B-1946-AE0F-3CF7BC00109F}"/>
              </a:ext>
            </a:extLst>
          </p:cNvPr>
          <p:cNvSpPr/>
          <p:nvPr/>
        </p:nvSpPr>
        <p:spPr>
          <a:xfrm>
            <a:off x="-596348" y="-437322"/>
            <a:ext cx="13378070" cy="80308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EDE77E7-BF8C-BE0B-34D9-A6F5AEFF73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2004" y="382298"/>
            <a:ext cx="10835231" cy="62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D9565C1-C8DB-AD24-BCA3-B38D9FC37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F31AD-43AF-8FBA-7771-6A66987FD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483" y="715963"/>
            <a:ext cx="6992259" cy="1189037"/>
          </a:xfrm>
        </p:spPr>
        <p:txBody>
          <a:bodyPr/>
          <a:lstStyle/>
          <a:p>
            <a:r>
              <a:rPr lang="en-US" dirty="0"/>
              <a:t>Bias hos KI kan føre til: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6634-337B-F251-7A59-A52BA731B5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6112" y="1676401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0" dirty="0"/>
              <a:t>Stereotypier som KI-en trenes på kan føre til:</a:t>
            </a:r>
          </a:p>
          <a:p>
            <a:pPr marL="514350" lvl="1" indent="-285750">
              <a:buFontTx/>
              <a:buChar char="-"/>
            </a:pPr>
            <a:r>
              <a:rPr lang="en-US" dirty="0"/>
              <a:t>Diskriminering i ansettelsesprosesser</a:t>
            </a:r>
          </a:p>
          <a:p>
            <a:pPr marL="514350" lvl="1" indent="-285750">
              <a:buFontTx/>
              <a:buChar char="-"/>
            </a:pPr>
            <a:r>
              <a:rPr lang="en-US" b="0" dirty="0"/>
              <a:t>Forsterking av allerede skadelige stereotypier</a:t>
            </a:r>
          </a:p>
          <a:p>
            <a:pPr marL="514350" lvl="1" indent="-285750">
              <a:buFontTx/>
              <a:buChar char="-"/>
            </a:pPr>
            <a:endParaRPr lang="en-US" dirty="0"/>
          </a:p>
          <a:p>
            <a:pPr lvl="1" indent="0">
              <a:buNone/>
            </a:pPr>
            <a:endParaRPr lang="en-US" b="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2C54277-E2B9-000C-6B42-0EC2920C318E}"/>
              </a:ext>
            </a:extLst>
          </p:cNvPr>
          <p:cNvSpPr txBox="1"/>
          <p:nvPr/>
        </p:nvSpPr>
        <p:spPr>
          <a:xfrm>
            <a:off x="9725891" y="6941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71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A981-2113-0EE6-1153-BF3F7D9D6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8CDED6-769D-FA33-F3AB-2A9EAD6B0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483" y="715963"/>
            <a:ext cx="6992259" cy="1189037"/>
          </a:xfrm>
        </p:spPr>
        <p:txBody>
          <a:bodyPr/>
          <a:lstStyle/>
          <a:p>
            <a:r>
              <a:rPr lang="en-US" dirty="0"/>
              <a:t>4. Du eier ingenting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24E93-53DD-3F80-C12C-2DB21C9943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6112" y="1676401"/>
            <a:ext cx="6477000" cy="42386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0" dirty="0"/>
              <a:t>KI bilder er ikke åndsverk, men har blitt trent på andre sitt åndsverk uten tillatelse. </a:t>
            </a:r>
          </a:p>
          <a:p>
            <a:endParaRPr lang="en-US" sz="2400" b="0" dirty="0"/>
          </a:p>
          <a:p>
            <a:r>
              <a:rPr lang="en-US" sz="2400" b="0" dirty="0"/>
              <a:t>Derfor skal vi ikke bruke KI til å generere bilder eller video til kampanjen vår. </a:t>
            </a:r>
          </a:p>
          <a:p>
            <a:endParaRPr lang="en-US" sz="2400" b="0" dirty="0"/>
          </a:p>
          <a:p>
            <a:r>
              <a:rPr lang="en-US" sz="2400" b="0" dirty="0"/>
              <a:t>Vi skal heller ikke få KI til å lage noe fra scratch, men heller som et hjelpemiddel. </a:t>
            </a:r>
          </a:p>
          <a:p>
            <a:endParaRPr lang="en-US" sz="2400" b="0" dirty="0"/>
          </a:p>
          <a:p>
            <a:endParaRPr lang="en-US" sz="2400" b="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305BC3A-B7FD-C36A-F724-F8287076E46E}"/>
              </a:ext>
            </a:extLst>
          </p:cNvPr>
          <p:cNvSpPr txBox="1"/>
          <p:nvPr/>
        </p:nvSpPr>
        <p:spPr>
          <a:xfrm>
            <a:off x="9725891" y="6941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84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47A11-5721-3AD5-2496-08227F68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1F5F3586-19FC-1223-3547-37F0D2B3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10" y="778308"/>
            <a:ext cx="6992259" cy="3926039"/>
          </a:xfrm>
        </p:spPr>
        <p:txBody>
          <a:bodyPr/>
          <a:lstStyle/>
          <a:p>
            <a:r>
              <a:rPr lang="en-US" dirty="0"/>
              <a:t>Hvordan kan vi bruke</a:t>
            </a:r>
            <a:br>
              <a:rPr lang="en-US" dirty="0"/>
            </a:br>
            <a:r>
              <a:rPr lang="en-US" dirty="0"/>
              <a:t>KI på en etisk og nyttig måte?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194372C7-289B-33F4-2AD3-E46047B8C6CF}"/>
              </a:ext>
            </a:extLst>
          </p:cNvPr>
          <p:cNvSpPr txBox="1">
            <a:spLocks/>
          </p:cNvSpPr>
          <p:nvPr/>
        </p:nvSpPr>
        <p:spPr>
          <a:xfrm>
            <a:off x="613169" y="2371995"/>
            <a:ext cx="8624596" cy="738664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nb-NO" sz="2400" b="0">
                <a:solidFill>
                  <a:schemeClr val="bg1">
                    <a:lumMod val="95000"/>
                    <a:lumOff val="5000"/>
                  </a:schemeClr>
                </a:solidFill>
              </a:rPr>
              <a:t>Hva tror dere kan være fordeler?</a:t>
            </a:r>
          </a:p>
          <a:p>
            <a:pPr algn="l" fontAlgn="auto">
              <a:spcAft>
                <a:spcPts val="0"/>
              </a:spcAft>
            </a:pPr>
            <a:r>
              <a:rPr lang="nb-NO" sz="2400" b="0">
                <a:solidFill>
                  <a:schemeClr val="bg1">
                    <a:lumMod val="95000"/>
                    <a:lumOff val="5000"/>
                  </a:schemeClr>
                </a:solidFill>
              </a:rPr>
              <a:t>Hvordan kan KI hjelpe dere/andre?</a:t>
            </a:r>
          </a:p>
        </p:txBody>
      </p:sp>
    </p:spTree>
    <p:extLst>
      <p:ext uri="{BB962C8B-B14F-4D97-AF65-F5344CB8AC3E}">
        <p14:creationId xmlns:p14="http://schemas.microsoft.com/office/powerpoint/2010/main" val="101188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9B66D-0BAA-C2C8-B086-D37B13314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2108B8B3-4EF6-E1E1-8304-CCFBD149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10" y="778308"/>
            <a:ext cx="6992259" cy="1189037"/>
          </a:xfrm>
        </p:spPr>
        <p:txBody>
          <a:bodyPr/>
          <a:lstStyle/>
          <a:p>
            <a:r>
              <a:rPr lang="en-US" dirty="0"/>
              <a:t>1. Effektivisering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5126C59-71F2-DC79-F632-548426FFE3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39" y="1620984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0" dirty="0"/>
              <a:t>Prediktiv KI skåner flere fra å se hatefullt eller voldelig innhold på sosiale medier, ved å moderere automatisk. </a:t>
            </a:r>
          </a:p>
          <a:p>
            <a:endParaRPr lang="en-US" b="0" dirty="0"/>
          </a:p>
          <a:p>
            <a:pPr marL="285750" indent="-285750">
              <a:buFontTx/>
              <a:buChar char="-"/>
            </a:pPr>
            <a:r>
              <a:rPr lang="en-US" b="0" dirty="0"/>
              <a:t>KI kan lese opp artikler for deg som lydbøker, eller gi deg sammendrag hvis du vil sjekke om en artikkel er relevant.</a:t>
            </a:r>
          </a:p>
          <a:p>
            <a:pPr marL="514350" lvl="1" indent="-285750">
              <a:buFontTx/>
              <a:buChar char="-"/>
            </a:pPr>
            <a:r>
              <a:rPr lang="en-US" b="1" dirty="0"/>
              <a:t>Fakta er et verdifullt verktøy mot misinformasjon og hatprat!</a:t>
            </a:r>
          </a:p>
          <a:p>
            <a:pPr marL="514350" lvl="1" indent="-285750">
              <a:buFontTx/>
              <a:buChar char="-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381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1E50E-ECD4-275C-77B3-35601A23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AD73A4F0-581B-0288-414D-EAC0B5F64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10" y="778308"/>
            <a:ext cx="6992259" cy="1189037"/>
          </a:xfrm>
        </p:spPr>
        <p:txBody>
          <a:bodyPr/>
          <a:lstStyle/>
          <a:p>
            <a:r>
              <a:rPr lang="en-US" dirty="0"/>
              <a:t>2. Korrektur!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B40E8A6-EE89-6640-70C6-B730A71B21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39" y="1738746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lvl="1" indent="-285750">
              <a:buFontTx/>
              <a:buChar char="-"/>
            </a:pPr>
            <a:r>
              <a:rPr lang="nb-NO"/>
              <a:t>Kan korrekturlese tekstene dine</a:t>
            </a:r>
          </a:p>
          <a:p>
            <a:pPr marL="514350" lvl="1" indent="-285750">
              <a:buFontTx/>
              <a:buChar char="-"/>
            </a:pPr>
            <a:r>
              <a:rPr lang="nb-NO" dirty="0"/>
              <a:t>Peke på løse tråder, si hvor du kan forklare ting enklere</a:t>
            </a:r>
          </a:p>
          <a:p>
            <a:pPr marL="514350" lvl="1" indent="-285750">
              <a:buFontTx/>
              <a:buChar char="-"/>
            </a:pPr>
            <a:r>
              <a:rPr lang="nb-NO" b="0" dirty="0"/>
              <a:t>Vise hvordan teksten din kan bli misforstått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95950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67B24-133E-4ABC-60E8-A10491DBB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A7B1C99B-025F-BB40-58AF-04710EF76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10" y="778308"/>
            <a:ext cx="6992259" cy="1189037"/>
          </a:xfrm>
        </p:spPr>
        <p:txBody>
          <a:bodyPr/>
          <a:lstStyle/>
          <a:p>
            <a:r>
              <a:rPr lang="en-US" dirty="0"/>
              <a:t>3. Samtalepartner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7C0D29B-3D4F-4FD3-4C29-107328B359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39" y="1738746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0" dirty="0"/>
              <a:t>Studier viser at kunstig intelligente programmer kan fungere som gode samtalepartnere, spesielt for samtaler om vanskelige ting. </a:t>
            </a:r>
          </a:p>
          <a:p>
            <a:pPr marL="285750" indent="-285750">
              <a:buFontTx/>
              <a:buChar char="-"/>
            </a:pPr>
            <a:endParaRPr lang="en-US" b="0" dirty="0"/>
          </a:p>
          <a:p>
            <a:pPr marL="285750" indent="-285750">
              <a:buFontTx/>
              <a:buChar char="-"/>
            </a:pPr>
            <a:r>
              <a:rPr lang="en-US" b="0" dirty="0"/>
              <a:t>Noen foretrekker svarene/vennskapene gitt av en KI over menneskelige svar/vennskap (Brandzæg, et al., 2022)</a:t>
            </a:r>
          </a:p>
          <a:p>
            <a:pPr marL="285750" indent="-285750">
              <a:buFontTx/>
              <a:buChar char="-"/>
            </a:pPr>
            <a:endParaRPr lang="en-US" b="0" dirty="0"/>
          </a:p>
          <a:p>
            <a:pPr marL="285750" indent="-285750">
              <a:buFontTx/>
              <a:buChar char="-"/>
            </a:pPr>
            <a:r>
              <a:rPr lang="en-US" b="0" dirty="0"/>
              <a:t>Alltid tilgjengelig, aldri sur, aldri nedbrutt. 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Aldri dømmende (utenom når treningsdataen er biased).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20E6613-0BBD-10FA-BC73-A0BD30C76CCD}"/>
              </a:ext>
            </a:extLst>
          </p:cNvPr>
          <p:cNvSpPr txBox="1"/>
          <p:nvPr/>
        </p:nvSpPr>
        <p:spPr>
          <a:xfrm>
            <a:off x="256674" y="5662863"/>
            <a:ext cx="640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0" i="0" u="sng">
                <a:solidFill>
                  <a:srgbClr val="006FB7"/>
                </a:solidFill>
                <a:effectLst/>
                <a:latin typeface="Source Sans Pro" panose="020B0503030403020204" pitchFamily="34" charset="0"/>
                <a:hlinkClick r:id="rId3"/>
              </a:rPr>
              <a:t>Brandtzæg, P. B. &amp; Skjuve, M. &amp; Følstad, A. (2022). </a:t>
            </a:r>
            <a:r>
              <a:rPr lang="nb-NO" sz="1100" b="0" i="1" u="sng">
                <a:solidFill>
                  <a:srgbClr val="006FB7"/>
                </a:solidFill>
                <a:effectLst/>
                <a:latin typeface="Source Sans Pro" panose="020B0503030403020204" pitchFamily="34" charset="0"/>
                <a:hlinkClick r:id="rId3"/>
              </a:rPr>
              <a:t>My AI Friend: How Users of a Social Chatbot Understand Their HUman-AI Friendship.</a:t>
            </a:r>
            <a:r>
              <a:rPr lang="nb-NO" sz="1100" b="0" i="0" u="sng">
                <a:solidFill>
                  <a:srgbClr val="006FB7"/>
                </a:solidFill>
                <a:effectLst/>
                <a:latin typeface="Source Sans Pro" panose="020B0503030403020204" pitchFamily="34" charset="0"/>
                <a:hlinkClick r:id="rId3"/>
              </a:rPr>
              <a:t> https://doi.org/10.1093/hcr/hqac008</a:t>
            </a:r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11414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14A8C-D5BC-F9DA-6156-4C37678BE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>
            <a:extLst>
              <a:ext uri="{FF2B5EF4-FFF2-40B4-BE49-F238E27FC236}">
                <a16:creationId xmlns:a16="http://schemas.microsoft.com/office/drawing/2014/main" id="{C336DB60-9897-4FCC-2207-BFF8387DB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10" y="778308"/>
            <a:ext cx="6992259" cy="1189037"/>
          </a:xfrm>
        </p:spPr>
        <p:txBody>
          <a:bodyPr/>
          <a:lstStyle/>
          <a:p>
            <a:r>
              <a:rPr lang="en-US" dirty="0"/>
              <a:t>4. Nøytralisator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6AF32D1-B03D-3166-6DEA-574F25721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39" y="1738746"/>
            <a:ext cx="6477000" cy="3276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0" dirty="0"/>
              <a:t>Kunstig intelligens er ikke partisk (utenom når dataen den er trent på har bias). 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Hjelpe deg med et nøytralt svar på en hatkommentar</a:t>
            </a:r>
          </a:p>
          <a:p>
            <a:pPr marL="285750" indent="-285750">
              <a:buFontTx/>
              <a:buChar char="-"/>
            </a:pPr>
            <a:r>
              <a:rPr lang="en-US" b="0" dirty="0"/>
              <a:t>Responsen fra KI kan inspirere svaret ditt og hindre videre provokasjon/krangel.</a:t>
            </a:r>
          </a:p>
        </p:txBody>
      </p:sp>
    </p:spTree>
    <p:extLst>
      <p:ext uri="{BB962C8B-B14F-4D97-AF65-F5344CB8AC3E}">
        <p14:creationId xmlns:p14="http://schemas.microsoft.com/office/powerpoint/2010/main" val="337069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18C6B5-87AC-4DA5-94CA-6E092A6A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5" y="1152380"/>
            <a:ext cx="10591800" cy="4188545"/>
          </a:xfrm>
        </p:spPr>
        <p:txBody>
          <a:bodyPr/>
          <a:lstStyle/>
          <a:p>
            <a:r>
              <a:rPr lang="en-US" dirty="0"/>
              <a:t>Husk at du kan lære masse av å spørre en venn!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KI kan føre til at vi ikke bruker hverandre.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Uten hjernen din er du ikke deg, og uten hverandre er vi ingenting.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79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C74A-A434-CC10-AFDE-5DEFC3111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C9FDBC-3389-4D9F-709E-C8B43D19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5" y="1152380"/>
            <a:ext cx="10591800" cy="4188545"/>
          </a:xfrm>
        </p:spPr>
        <p:txBody>
          <a:bodyPr/>
          <a:lstStyle/>
          <a:p>
            <a:r>
              <a:rPr lang="en-US" dirty="0"/>
              <a:t>KI er din lille assistent!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Den kan effektivisere, korrekturlese, være en samtalepartner og hjelpe deg med nøytralt språk. </a:t>
            </a:r>
          </a:p>
        </p:txBody>
      </p:sp>
    </p:spTree>
    <p:extLst>
      <p:ext uri="{BB962C8B-B14F-4D97-AF65-F5344CB8AC3E}">
        <p14:creationId xmlns:p14="http://schemas.microsoft.com/office/powerpoint/2010/main" val="2137459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5">
      <a:dk1>
        <a:sysClr val="windowText" lastClr="000000"/>
      </a:dk1>
      <a:lt1>
        <a:sysClr val="window" lastClr="FFFFFF"/>
      </a:lt1>
      <a:dk2>
        <a:srgbClr val="F36E36"/>
      </a:dk2>
      <a:lt2>
        <a:srgbClr val="E7E6E6"/>
      </a:lt2>
      <a:accent1>
        <a:srgbClr val="A31312"/>
      </a:accent1>
      <a:accent2>
        <a:srgbClr val="E7E6E6"/>
      </a:accent2>
      <a:accent3>
        <a:srgbClr val="FDB913"/>
      </a:accent3>
      <a:accent4>
        <a:srgbClr val="1E753B"/>
      </a:accent4>
      <a:accent5>
        <a:srgbClr val="067CA2"/>
      </a:accent5>
      <a:accent6>
        <a:srgbClr val="493456"/>
      </a:accent6>
      <a:hlink>
        <a:srgbClr val="067CA2"/>
      </a:hlink>
      <a:folHlink>
        <a:srgbClr val="886D93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967531_win32_mlw v2" id="{D6E82B91-6E0A-4ADE-ABDF-7A3107FF5DC0}" vid="{FDF63795-6842-4874-86B5-D3F4150A0B0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D97AF3-310A-4DBA-AAE4-E94EC92F74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8D17C5B-66E3-4784-8825-129A0E305F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509185-7C76-414A-B58D-FA547B6D6E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2543</TotalTime>
  <Words>1624</Words>
  <Application>Microsoft Macintosh PowerPoint</Application>
  <PresentationFormat>Widescreen</PresentationFormat>
  <Paragraphs>180</Paragraphs>
  <Slides>36</Slides>
  <Notes>18</Notes>
  <HiddenSlides>1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36</vt:i4>
      </vt:variant>
    </vt:vector>
  </HeadingPairs>
  <TitlesOfParts>
    <vt:vector size="41" baseType="lpstr">
      <vt:lpstr>Arial</vt:lpstr>
      <vt:lpstr>Burbank Big Rg Bk</vt:lpstr>
      <vt:lpstr>NPRSerif</vt:lpstr>
      <vt:lpstr>Source Sans Pro</vt:lpstr>
      <vt:lpstr>Office Theme</vt:lpstr>
      <vt:lpstr>KI mot Hatprat</vt:lpstr>
      <vt:lpstr>Har dere brukt KI?</vt:lpstr>
      <vt:lpstr>Introduksjon</vt:lpstr>
      <vt:lpstr>Hva er KI?</vt:lpstr>
      <vt:lpstr>Tre hovedtyper KI </vt:lpstr>
      <vt:lpstr>Generativ KI</vt:lpstr>
      <vt:lpstr>Klassifiserings-KI</vt:lpstr>
      <vt:lpstr>Prediksjons-KI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Problemer med KI</vt:lpstr>
      <vt:lpstr>1. KI er forferdelig for klimaet </vt:lpstr>
      <vt:lpstr>PowerPoint-presentasjon</vt:lpstr>
      <vt:lpstr>2. KI kan brukes til hatprat og svindel</vt:lpstr>
      <vt:lpstr>3. KI og bias </vt:lpstr>
      <vt:lpstr>KI og bias</vt:lpstr>
      <vt:lpstr>KI og bias</vt:lpstr>
      <vt:lpstr>PowerPoint-presentasjon</vt:lpstr>
      <vt:lpstr>PowerPoint-presentasjon</vt:lpstr>
      <vt:lpstr>PowerPoint-presentasjon</vt:lpstr>
      <vt:lpstr>PowerPoint-presentasjon</vt:lpstr>
      <vt:lpstr>Bias hos KI kan føre til: </vt:lpstr>
      <vt:lpstr>4. Du eier ingenting </vt:lpstr>
      <vt:lpstr>Hvordan kan vi bruke KI på en etisk og nyttig måte?</vt:lpstr>
      <vt:lpstr>1. Effektivisering</vt:lpstr>
      <vt:lpstr>2. Korrektur!</vt:lpstr>
      <vt:lpstr>3. Samtalepartner</vt:lpstr>
      <vt:lpstr>4. Nøytralisator</vt:lpstr>
      <vt:lpstr>Husk at du kan lære masse av å spørre en venn!  KI kan føre til at vi ikke bruker hverandre.  Uten hjernen din er du ikke deg, og uten hverandre er vi ingenting.   </vt:lpstr>
      <vt:lpstr>KI er din lille assistent!  Den kan effektivisere, korrekturlese, være en samtalepartner og hjelpe deg med nøytralt språk.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Linn Isabel Eielsen</cp:lastModifiedBy>
  <cp:revision>27</cp:revision>
  <dcterms:created xsi:type="dcterms:W3CDTF">2025-03-01T12:07:43Z</dcterms:created>
  <dcterms:modified xsi:type="dcterms:W3CDTF">2025-11-15T07:35:29Z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