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50"/>
  </p:notesMasterIdLst>
  <p:sldIdLst>
    <p:sldId id="1864" r:id="rId5"/>
    <p:sldId id="1909" r:id="rId6"/>
    <p:sldId id="1910" r:id="rId7"/>
    <p:sldId id="1846" r:id="rId8"/>
    <p:sldId id="1897" r:id="rId9"/>
    <p:sldId id="1845" r:id="rId10"/>
    <p:sldId id="1870" r:id="rId11"/>
    <p:sldId id="1872" r:id="rId12"/>
    <p:sldId id="1871" r:id="rId13"/>
    <p:sldId id="1868" r:id="rId14"/>
    <p:sldId id="1869" r:id="rId15"/>
    <p:sldId id="1873" r:id="rId16"/>
    <p:sldId id="1893" r:id="rId17"/>
    <p:sldId id="1894" r:id="rId18"/>
    <p:sldId id="1900" r:id="rId19"/>
    <p:sldId id="1901" r:id="rId20"/>
    <p:sldId id="1899" r:id="rId21"/>
    <p:sldId id="1874" r:id="rId22"/>
    <p:sldId id="1849" r:id="rId23"/>
    <p:sldId id="1877" r:id="rId24"/>
    <p:sldId id="1878" r:id="rId25"/>
    <p:sldId id="1875" r:id="rId26"/>
    <p:sldId id="1892" r:id="rId27"/>
    <p:sldId id="1904" r:id="rId28"/>
    <p:sldId id="1903" r:id="rId29"/>
    <p:sldId id="1905" r:id="rId30"/>
    <p:sldId id="1876" r:id="rId31"/>
    <p:sldId id="1883" r:id="rId32"/>
    <p:sldId id="1879" r:id="rId33"/>
    <p:sldId id="1880" r:id="rId34"/>
    <p:sldId id="1881" r:id="rId35"/>
    <p:sldId id="1882" r:id="rId36"/>
    <p:sldId id="1884" r:id="rId37"/>
    <p:sldId id="1891" r:id="rId38"/>
    <p:sldId id="1911" r:id="rId39"/>
    <p:sldId id="1906" r:id="rId40"/>
    <p:sldId id="1888" r:id="rId41"/>
    <p:sldId id="1912" r:id="rId42"/>
    <p:sldId id="1889" r:id="rId43"/>
    <p:sldId id="1890" r:id="rId44"/>
    <p:sldId id="1866" r:id="rId45"/>
    <p:sldId id="1885" r:id="rId46"/>
    <p:sldId id="1852" r:id="rId47"/>
    <p:sldId id="1913" r:id="rId48"/>
    <p:sldId id="1902" r:id="rId49"/>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80" userDrawn="1">
          <p15:clr>
            <a:srgbClr val="A4A3A4"/>
          </p15:clr>
        </p15:guide>
        <p15:guide id="3" pos="7200" userDrawn="1">
          <p15:clr>
            <a:srgbClr val="A4A3A4"/>
          </p15:clr>
        </p15:guide>
        <p15:guide id="4" pos="4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4387"/>
    <a:srgbClr val="FF2625"/>
    <a:srgbClr val="007788"/>
    <a:srgbClr val="297C2A"/>
    <a:srgbClr val="F69000"/>
    <a:srgbClr val="01C2D1"/>
    <a:srgbClr val="D6D734"/>
    <a:srgbClr val="005C68"/>
    <a:srgbClr val="3B2E58"/>
    <a:srgbClr val="6B292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179" autoAdjust="0"/>
    <p:restoredTop sz="72644"/>
  </p:normalViewPr>
  <p:slideViewPr>
    <p:cSldViewPr snapToGrid="0">
      <p:cViewPr varScale="1">
        <p:scale>
          <a:sx n="86" d="100"/>
          <a:sy n="86" d="100"/>
        </p:scale>
        <p:origin x="232" y="384"/>
      </p:cViewPr>
      <p:guideLst>
        <p:guide orient="horz" pos="2160"/>
        <p:guide pos="480"/>
        <p:guide pos="7200"/>
        <p:guide pos="4368"/>
      </p:guideLst>
    </p:cSldViewPr>
  </p:slideViewPr>
  <p:notesTextViewPr>
    <p:cViewPr>
      <p:scale>
        <a:sx n="100" d="100"/>
        <a:sy n="100" d="100"/>
      </p:scale>
      <p:origin x="0" y="0"/>
    </p:cViewPr>
  </p:notesTextViewPr>
  <p:sorterViewPr>
    <p:cViewPr>
      <p:scale>
        <a:sx n="94" d="100"/>
        <a:sy n="94"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6</a:t>
            </a:fld>
            <a:endParaRPr lang="en-US" altLang="en-US" dirty="0"/>
          </a:p>
        </p:txBody>
      </p:sp>
    </p:spTree>
    <p:extLst>
      <p:ext uri="{BB962C8B-B14F-4D97-AF65-F5344CB8AC3E}">
        <p14:creationId xmlns:p14="http://schemas.microsoft.com/office/powerpoint/2010/main" val="163227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Andre eksempler: Sortere spam mail.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8</a:t>
            </a:fld>
            <a:endParaRPr lang="en-US" altLang="en-US" dirty="0"/>
          </a:p>
        </p:txBody>
      </p:sp>
    </p:spTree>
    <p:extLst>
      <p:ext uri="{BB962C8B-B14F-4D97-AF65-F5344CB8AC3E}">
        <p14:creationId xmlns:p14="http://schemas.microsoft.com/office/powerpoint/2010/main" val="1064009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Når du spiller sjakk med en datamaskin, spiller du mot en kunstig intelligens.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9</a:t>
            </a:fld>
            <a:endParaRPr lang="en-US" altLang="en-US" dirty="0"/>
          </a:p>
        </p:txBody>
      </p:sp>
    </p:spTree>
    <p:extLst>
      <p:ext uri="{BB962C8B-B14F-4D97-AF65-F5344CB8AC3E}">
        <p14:creationId xmlns:p14="http://schemas.microsoft.com/office/powerpoint/2010/main" val="3028233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HVILKEN TYPE KI ER DETTE? </a:t>
            </a:r>
            <a:br>
              <a:rPr lang="nb-NO"/>
            </a:br>
            <a:r>
              <a:rPr lang="nb-NO"/>
              <a:t>Svar: Generativ KI</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10</a:t>
            </a:fld>
            <a:endParaRPr lang="en-US" altLang="en-US" dirty="0"/>
          </a:p>
        </p:txBody>
      </p:sp>
    </p:spTree>
    <p:extLst>
      <p:ext uri="{BB962C8B-B14F-4D97-AF65-F5344CB8AC3E}">
        <p14:creationId xmlns:p14="http://schemas.microsoft.com/office/powerpoint/2010/main" val="498900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HVILKEN TYPE KI ER DETTE?</a:t>
            </a:r>
          </a:p>
          <a:p>
            <a:r>
              <a:rPr lang="nb-NO"/>
              <a:t>Svar: Klassifiserings KI</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11</a:t>
            </a:fld>
            <a:endParaRPr lang="en-US" altLang="en-US" dirty="0"/>
          </a:p>
        </p:txBody>
      </p:sp>
    </p:spTree>
    <p:extLst>
      <p:ext uri="{BB962C8B-B14F-4D97-AF65-F5344CB8AC3E}">
        <p14:creationId xmlns:p14="http://schemas.microsoft.com/office/powerpoint/2010/main" val="202891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HVILKEN KI ER DETTE?</a:t>
            </a:r>
          </a:p>
          <a:p>
            <a:r>
              <a:rPr lang="nb-NO"/>
              <a:t>Prediksjons KI</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12</a:t>
            </a:fld>
            <a:endParaRPr lang="en-US" altLang="en-US" dirty="0"/>
          </a:p>
        </p:txBody>
      </p:sp>
    </p:spTree>
    <p:extLst>
      <p:ext uri="{BB962C8B-B14F-4D97-AF65-F5344CB8AC3E}">
        <p14:creationId xmlns:p14="http://schemas.microsoft.com/office/powerpoint/2010/main" val="3536148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7D8D4-CC5B-B49D-50D7-E389CBD8493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1BA5D73-9699-CEC3-44D9-585ADF6296A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9C15C30-1AB6-6391-E153-216583036F10}"/>
              </a:ext>
            </a:extLst>
          </p:cNvPr>
          <p:cNvSpPr>
            <a:spLocks noGrp="1"/>
          </p:cNvSpPr>
          <p:nvPr>
            <p:ph type="body" idx="1"/>
          </p:nvPr>
        </p:nvSpPr>
        <p:spPr/>
        <p:txBody>
          <a:bodyPr/>
          <a:lstStyle/>
          <a:p>
            <a:endParaRPr lang="nb-NO"/>
          </a:p>
          <a:p>
            <a:endParaRPr lang="nb-NO"/>
          </a:p>
          <a:p>
            <a:r>
              <a:rPr lang="nb-NO"/>
              <a:t>Eksempel på uakseptabel risiko: Lage generelle databaser for ansiktsgjenkjenning, f.eks. fra nettet eller sikkerhetskameraer</a:t>
            </a:r>
          </a:p>
          <a:p>
            <a:r>
              <a:rPr lang="nb-NO"/>
              <a:t>Eksempel på høyrisiko: Bruker KI i kritisk infrastruktur smom kan føre til risiko for passasjerer/sivile</a:t>
            </a:r>
          </a:p>
          <a:p>
            <a:endParaRPr lang="nb-NO"/>
          </a:p>
          <a:p>
            <a:endParaRPr lang="nb-NO"/>
          </a:p>
          <a:p>
            <a:r>
              <a:rPr lang="nb-NO"/>
              <a:t>Uakseptabel risiko: KI for å risikovurdere individ som har begått kriminell handling</a:t>
            </a:r>
          </a:p>
          <a:p>
            <a:r>
              <a:rPr lang="nb-NO"/>
              <a:t>Høyrisiko: KI for å gi karakter på en prøve og KI for å ansette folk til en jobb</a:t>
            </a:r>
          </a:p>
          <a:p>
            <a:r>
              <a:rPr lang="nb-NO"/>
              <a:t>Begrenset risiko: KI for å snakke om dagen sin</a:t>
            </a:r>
          </a:p>
          <a:p>
            <a:r>
              <a:rPr lang="nb-NO"/>
              <a:t>Minimal risiko: KI i spill og sortere mail</a:t>
            </a:r>
          </a:p>
        </p:txBody>
      </p:sp>
      <p:sp>
        <p:nvSpPr>
          <p:cNvPr id="4" name="Plassholder for lysbildenummer 3">
            <a:extLst>
              <a:ext uri="{FF2B5EF4-FFF2-40B4-BE49-F238E27FC236}">
                <a16:creationId xmlns:a16="http://schemas.microsoft.com/office/drawing/2014/main" id="{976D4D2F-4F47-23F8-291A-9EFCB3434A5C}"/>
              </a:ext>
            </a:extLst>
          </p:cNvPr>
          <p:cNvSpPr>
            <a:spLocks noGrp="1"/>
          </p:cNvSpPr>
          <p:nvPr>
            <p:ph type="sldNum" sz="quarter" idx="5"/>
          </p:nvPr>
        </p:nvSpPr>
        <p:spPr/>
        <p:txBody>
          <a:bodyPr/>
          <a:lstStyle/>
          <a:p>
            <a:fld id="{6DEB7EE2-04A2-4FB2-9625-C9C73AC4D32F}" type="slidenum">
              <a:rPr lang="en-US" altLang="en-US"/>
              <a:pPr/>
              <a:t>15</a:t>
            </a:fld>
            <a:endParaRPr lang="en-US" altLang="en-US" dirty="0"/>
          </a:p>
        </p:txBody>
      </p:sp>
    </p:spTree>
    <p:extLst>
      <p:ext uri="{BB962C8B-B14F-4D97-AF65-F5344CB8AC3E}">
        <p14:creationId xmlns:p14="http://schemas.microsoft.com/office/powerpoint/2010/main" val="2014174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5069B-180D-86D7-2952-41DCF8E97B5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EF1FA5D-094E-68C0-D5D3-D4B5CB8AE69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08C04E4-9FF1-9703-5705-C70136194536}"/>
              </a:ext>
            </a:extLst>
          </p:cNvPr>
          <p:cNvSpPr>
            <a:spLocks noGrp="1"/>
          </p:cNvSpPr>
          <p:nvPr>
            <p:ph type="body" idx="1"/>
          </p:nvPr>
        </p:nvSpPr>
        <p:spPr/>
        <p:txBody>
          <a:bodyPr/>
          <a:lstStyle/>
          <a:p>
            <a:r>
              <a:rPr lang="nb-NO"/>
              <a:t>Uakseptabel risiko: KI for å risikovurdere individ som har begått kriminell handling</a:t>
            </a:r>
          </a:p>
          <a:p>
            <a:r>
              <a:rPr lang="nb-NO"/>
              <a:t>Høyrisiko: KI for å gi karakter på en prøve og KI for å ansette folk til en jobb</a:t>
            </a:r>
          </a:p>
          <a:p>
            <a:r>
              <a:rPr lang="nb-NO"/>
              <a:t>Begrenset risiko: KI for å snakke om dagen sin</a:t>
            </a:r>
          </a:p>
          <a:p>
            <a:r>
              <a:rPr lang="nb-NO"/>
              <a:t>Minimal risiko: KI i spill og sortere mail</a:t>
            </a:r>
          </a:p>
        </p:txBody>
      </p:sp>
      <p:sp>
        <p:nvSpPr>
          <p:cNvPr id="4" name="Plassholder for lysbildenummer 3">
            <a:extLst>
              <a:ext uri="{FF2B5EF4-FFF2-40B4-BE49-F238E27FC236}">
                <a16:creationId xmlns:a16="http://schemas.microsoft.com/office/drawing/2014/main" id="{54DD0E5B-B1D0-3FA3-C2AC-6D91EBB7ED8E}"/>
              </a:ext>
            </a:extLst>
          </p:cNvPr>
          <p:cNvSpPr>
            <a:spLocks noGrp="1"/>
          </p:cNvSpPr>
          <p:nvPr>
            <p:ph type="sldNum" sz="quarter" idx="5"/>
          </p:nvPr>
        </p:nvSpPr>
        <p:spPr/>
        <p:txBody>
          <a:bodyPr/>
          <a:lstStyle/>
          <a:p>
            <a:fld id="{6DEB7EE2-04A2-4FB2-9625-C9C73AC4D32F}" type="slidenum">
              <a:rPr lang="en-US" altLang="en-US"/>
              <a:pPr/>
              <a:t>16</a:t>
            </a:fld>
            <a:endParaRPr lang="en-US" altLang="en-US" dirty="0"/>
          </a:p>
        </p:txBody>
      </p:sp>
    </p:spTree>
    <p:extLst>
      <p:ext uri="{BB962C8B-B14F-4D97-AF65-F5344CB8AC3E}">
        <p14:creationId xmlns:p14="http://schemas.microsoft.com/office/powerpoint/2010/main" val="1060010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Uakseptabel risiko: Risikovurdering, kriminell handling individ</a:t>
            </a:r>
          </a:p>
          <a:p>
            <a:r>
              <a:rPr lang="nb-NO"/>
              <a:t>Høyrisiko: KI for å gi karakter på en prøve og KI for å ansette folk til en jobb</a:t>
            </a:r>
          </a:p>
          <a:p>
            <a:r>
              <a:rPr lang="nb-NO"/>
              <a:t>Begrenset risiko: KI for å snakke om dagen sin</a:t>
            </a:r>
          </a:p>
          <a:p>
            <a:r>
              <a:rPr lang="nb-NO"/>
              <a:t>Minimal risiko: KI i spill og sortere mail</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17</a:t>
            </a:fld>
            <a:endParaRPr lang="en-US" altLang="en-US" dirty="0"/>
          </a:p>
        </p:txBody>
      </p:sp>
    </p:spTree>
    <p:extLst>
      <p:ext uri="{BB962C8B-B14F-4D97-AF65-F5344CB8AC3E}">
        <p14:creationId xmlns:p14="http://schemas.microsoft.com/office/powerpoint/2010/main" val="3592818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20</a:t>
            </a:fld>
            <a:endParaRPr lang="en-US" altLang="en-US" dirty="0"/>
          </a:p>
        </p:txBody>
      </p:sp>
    </p:spTree>
    <p:extLst>
      <p:ext uri="{BB962C8B-B14F-4D97-AF65-F5344CB8AC3E}">
        <p14:creationId xmlns:p14="http://schemas.microsoft.com/office/powerpoint/2010/main" val="1310525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 finnes ingen sky. All aktivitet du gjør på internett, alle gangene du lagrer bildene dine i en server, eller sender en melding, eller googler, eller genererer så har dette et CO2-utslipp.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21</a:t>
            </a:fld>
            <a:endParaRPr lang="en-US" altLang="en-US" dirty="0"/>
          </a:p>
        </p:txBody>
      </p:sp>
    </p:spTree>
    <p:extLst>
      <p:ext uri="{BB962C8B-B14F-4D97-AF65-F5344CB8AC3E}">
        <p14:creationId xmlns:p14="http://schemas.microsoft.com/office/powerpoint/2010/main" val="1724215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Dette er et eksempel på en video som er klippet slik at det skal virke som Jennifer Aniston snakker. Det er egentlig brukt KI-stemmeteknologi for å enten lese opp eller vri en eksisterende stemme til å høres ut som hennes.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23</a:t>
            </a:fld>
            <a:endParaRPr lang="en-US" altLang="en-US" dirty="0"/>
          </a:p>
        </p:txBody>
      </p:sp>
    </p:spTree>
    <p:extLst>
      <p:ext uri="{BB962C8B-B14F-4D97-AF65-F5344CB8AC3E}">
        <p14:creationId xmlns:p14="http://schemas.microsoft.com/office/powerpoint/2010/main" val="3082424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4FCD4-CF9E-0927-B251-6FE0B04CFBD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E61450C-4997-A764-5C9D-8E7B8901993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171F12D-71CC-8213-C7B7-9ED19D15FBB5}"/>
              </a:ext>
            </a:extLst>
          </p:cNvPr>
          <p:cNvSpPr>
            <a:spLocks noGrp="1"/>
          </p:cNvSpPr>
          <p:nvPr>
            <p:ph type="body" idx="1"/>
          </p:nvPr>
        </p:nvSpPr>
        <p:spPr/>
        <p:txBody>
          <a:bodyPr/>
          <a:lstStyle/>
          <a:p>
            <a:endParaRPr lang="nb-NO"/>
          </a:p>
          <a:p>
            <a:r>
              <a:rPr lang="nb-NO"/>
              <a:t>Det er ingen fasitsvar på hva en god arbeider er, men KI-en har blitt fortalt at en god arbeider er en som kommer på tiden. </a:t>
            </a:r>
          </a:p>
          <a:p>
            <a:endParaRPr lang="nb-NO"/>
          </a:p>
          <a:p>
            <a:r>
              <a:rPr lang="nb-NO"/>
              <a:t>De som har kort vei til jobben, har lettere for å komme på jobb i tide. </a:t>
            </a:r>
          </a:p>
          <a:p>
            <a:r>
              <a:rPr lang="nb-NO"/>
              <a:t>Folk som bor langt fra jobben og må pendle, for eksempel med tog fordi de ikke har råd til bil, har større sannsynlighet for å komme for sent. </a:t>
            </a:r>
          </a:p>
          <a:p>
            <a:endParaRPr lang="nb-NO"/>
          </a:p>
          <a:p>
            <a:r>
              <a:rPr lang="nb-NO"/>
              <a:t>Det er typisk for folk med mindre økonomiske midler å bo utenfor byen, og å måtte pendle. </a:t>
            </a:r>
          </a:p>
          <a:p>
            <a:r>
              <a:rPr lang="nb-NO"/>
              <a:t>Denne klassifiseringen vil slå ut på folk med mindre penger.</a:t>
            </a:r>
          </a:p>
          <a:p>
            <a:r>
              <a:rPr lang="nb-NO"/>
              <a:t>Mennesker med immigrantbakgrunn har gjennomsnittlig mindre penger og bort gjennomsnittlig lenger unna arbeidsplassene sine. </a:t>
            </a:r>
          </a:p>
          <a:p>
            <a:endParaRPr lang="nb-NO"/>
          </a:p>
          <a:p>
            <a:r>
              <a:rPr lang="nb-NO"/>
              <a:t>På denne måten kan immigranter, folk med immigrantbakgrunn eller bare fattigere mennesker komme dårlig ut av det, dersom bedriften bruker en KI-løsning </a:t>
            </a:r>
          </a:p>
          <a:p>
            <a:r>
              <a:rPr lang="nb-NO"/>
              <a:t>(Fra rapport, Study on Discrimination, artificial intelligence and algorithmic decisionmaking). </a:t>
            </a:r>
          </a:p>
        </p:txBody>
      </p:sp>
      <p:sp>
        <p:nvSpPr>
          <p:cNvPr id="4" name="Plassholder for lysbildenummer 3">
            <a:extLst>
              <a:ext uri="{FF2B5EF4-FFF2-40B4-BE49-F238E27FC236}">
                <a16:creationId xmlns:a16="http://schemas.microsoft.com/office/drawing/2014/main" id="{3C565389-8652-EF71-987C-56C5A1D8B5A7}"/>
              </a:ext>
            </a:extLst>
          </p:cNvPr>
          <p:cNvSpPr>
            <a:spLocks noGrp="1"/>
          </p:cNvSpPr>
          <p:nvPr>
            <p:ph type="sldNum" sz="quarter" idx="5"/>
          </p:nvPr>
        </p:nvSpPr>
        <p:spPr/>
        <p:txBody>
          <a:bodyPr/>
          <a:lstStyle/>
          <a:p>
            <a:fld id="{6DEB7EE2-04A2-4FB2-9625-C9C73AC4D32F}" type="slidenum">
              <a:rPr lang="en-US" altLang="en-US"/>
              <a:pPr/>
              <a:t>25</a:t>
            </a:fld>
            <a:endParaRPr lang="en-US" altLang="en-US" dirty="0"/>
          </a:p>
        </p:txBody>
      </p:sp>
    </p:spTree>
    <p:extLst>
      <p:ext uri="{BB962C8B-B14F-4D97-AF65-F5344CB8AC3E}">
        <p14:creationId xmlns:p14="http://schemas.microsoft.com/office/powerpoint/2010/main" val="2982711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31332-C5D5-BED0-26DA-FC7FC7D99D1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AC0B26E-C1AE-F8F4-B75E-83A3C6158C1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55574A2-4F42-962B-7F93-319A8B0DD7CC}"/>
              </a:ext>
            </a:extLst>
          </p:cNvPr>
          <p:cNvSpPr>
            <a:spLocks noGrp="1"/>
          </p:cNvSpPr>
          <p:nvPr>
            <p:ph type="body" idx="1"/>
          </p:nvPr>
        </p:nvSpPr>
        <p:spPr/>
        <p:txBody>
          <a:bodyPr/>
          <a:lstStyle/>
          <a:p>
            <a:r>
              <a:rPr lang="nb-NO"/>
              <a:t>Alle eksemplene er hentet ut fra rapporten: Study on discrimination, artificial ntelligence and algorithmic decision-making. </a:t>
            </a:r>
          </a:p>
          <a:p>
            <a:endParaRPr lang="nb-NO"/>
          </a:p>
          <a:p>
            <a:r>
              <a:rPr lang="nb-NO"/>
              <a:t>Flere av de mest kritiske diskrimineringseksemplene er ikke lenger mulig etter EU sin KI-forordning forbød KI-bruk med uakseptabel risiko. Det som ligger over her er fortsatt mulig, men hold utkikk etter oppdaterte rapporter og regelverk. </a:t>
            </a:r>
          </a:p>
        </p:txBody>
      </p:sp>
      <p:sp>
        <p:nvSpPr>
          <p:cNvPr id="4" name="Plassholder for lysbildenummer 3">
            <a:extLst>
              <a:ext uri="{FF2B5EF4-FFF2-40B4-BE49-F238E27FC236}">
                <a16:creationId xmlns:a16="http://schemas.microsoft.com/office/drawing/2014/main" id="{4A853489-39FB-B425-97B0-94689F1E50A2}"/>
              </a:ext>
            </a:extLst>
          </p:cNvPr>
          <p:cNvSpPr>
            <a:spLocks noGrp="1"/>
          </p:cNvSpPr>
          <p:nvPr>
            <p:ph type="sldNum" sz="quarter" idx="5"/>
          </p:nvPr>
        </p:nvSpPr>
        <p:spPr/>
        <p:txBody>
          <a:bodyPr/>
          <a:lstStyle/>
          <a:p>
            <a:fld id="{6DEB7EE2-04A2-4FB2-9625-C9C73AC4D32F}" type="slidenum">
              <a:rPr lang="en-US" altLang="en-US"/>
              <a:pPr/>
              <a:t>26</a:t>
            </a:fld>
            <a:endParaRPr lang="en-US" altLang="en-US" dirty="0"/>
          </a:p>
        </p:txBody>
      </p:sp>
    </p:spTree>
    <p:extLst>
      <p:ext uri="{BB962C8B-B14F-4D97-AF65-F5344CB8AC3E}">
        <p14:creationId xmlns:p14="http://schemas.microsoft.com/office/powerpoint/2010/main" val="627653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Når dataen som mates til KI-modellene stortsett handler om eller er laget av menn, blir dette et BIAS i datamaterialet.</a:t>
            </a:r>
            <a:br>
              <a:rPr lang="nb-NO"/>
            </a:br>
            <a:r>
              <a:rPr lang="nb-NO"/>
              <a:t>KI-modellen er ikke sexistisk, men den kan kun handle utifra det den har mottatt.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29</a:t>
            </a:fld>
            <a:endParaRPr lang="en-US" altLang="en-US" dirty="0"/>
          </a:p>
        </p:txBody>
      </p:sp>
    </p:spTree>
    <p:extLst>
      <p:ext uri="{BB962C8B-B14F-4D97-AF65-F5344CB8AC3E}">
        <p14:creationId xmlns:p14="http://schemas.microsoft.com/office/powerpoint/2010/main" val="2919534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Legg merke til sminken hennes, og at hun er en tilsynelatende hvit kvinne.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30</a:t>
            </a:fld>
            <a:endParaRPr lang="en-US" altLang="en-US" dirty="0"/>
          </a:p>
        </p:txBody>
      </p:sp>
    </p:spTree>
    <p:extLst>
      <p:ext uri="{BB962C8B-B14F-4D97-AF65-F5344CB8AC3E}">
        <p14:creationId xmlns:p14="http://schemas.microsoft.com/office/powerpoint/2010/main" val="120167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Alle her er hvite mennesker. </a:t>
            </a:r>
            <a:br>
              <a:rPr lang="nb-NO"/>
            </a:br>
            <a:r>
              <a:rPr lang="nb-NO"/>
              <a:t>Hvis man ber om noen som er god i et yrke, vil man som regel få en mann. </a:t>
            </a:r>
          </a:p>
          <a:p>
            <a:r>
              <a:rPr lang="nb-NO"/>
              <a:t>Hvis man ber om en sykepleier vil man få en kvinne.</a:t>
            </a:r>
          </a:p>
          <a:p>
            <a:r>
              <a:rPr lang="nb-NO"/>
              <a:t>Å bruke generativ KI til å generere bilder til kampanjer kan ubevisst forsterke og fôre fordommer og stereotypier i samfunnet.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32</a:t>
            </a:fld>
            <a:endParaRPr lang="en-US" altLang="en-US" dirty="0"/>
          </a:p>
        </p:txBody>
      </p:sp>
    </p:spTree>
    <p:extLst>
      <p:ext uri="{BB962C8B-B14F-4D97-AF65-F5344CB8AC3E}">
        <p14:creationId xmlns:p14="http://schemas.microsoft.com/office/powerpoint/2010/main" val="307140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36</a:t>
            </a:fld>
            <a:endParaRPr lang="en-US" altLang="en-US" dirty="0"/>
          </a:p>
        </p:txBody>
      </p:sp>
    </p:spTree>
    <p:extLst>
      <p:ext uri="{BB962C8B-B14F-4D97-AF65-F5344CB8AC3E}">
        <p14:creationId xmlns:p14="http://schemas.microsoft.com/office/powerpoint/2010/main" val="2602510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Samtalepartnere som Replika har ulempen ved at de »Aldri» er kritiske. Noen ganger har man godt av konstruktiv kritikk. </a:t>
            </a:r>
          </a:p>
        </p:txBody>
      </p:sp>
      <p:sp>
        <p:nvSpPr>
          <p:cNvPr id="4" name="Plassholder for lysbildenummer 3"/>
          <p:cNvSpPr>
            <a:spLocks noGrp="1"/>
          </p:cNvSpPr>
          <p:nvPr>
            <p:ph type="sldNum" sz="quarter" idx="5"/>
          </p:nvPr>
        </p:nvSpPr>
        <p:spPr/>
        <p:txBody>
          <a:bodyPr/>
          <a:lstStyle/>
          <a:p>
            <a:fld id="{6DEB7EE2-04A2-4FB2-9625-C9C73AC4D32F}" type="slidenum">
              <a:rPr lang="en-US" altLang="en-US"/>
              <a:pPr/>
              <a:t>39</a:t>
            </a:fld>
            <a:endParaRPr lang="en-US" altLang="en-US" dirty="0"/>
          </a:p>
        </p:txBody>
      </p:sp>
    </p:spTree>
    <p:extLst>
      <p:ext uri="{BB962C8B-B14F-4D97-AF65-F5344CB8AC3E}">
        <p14:creationId xmlns:p14="http://schemas.microsoft.com/office/powerpoint/2010/main" val="1331307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374F4D2-DB1A-5762-AAC3-AE53B29EC224}"/>
              </a:ext>
            </a:extLst>
          </p:cNvPr>
          <p:cNvSpPr>
            <a:spLocks noGrp="1"/>
          </p:cNvSpPr>
          <p:nvPr>
            <p:ph type="body" idx="1"/>
          </p:nvPr>
        </p:nvSpPr>
        <p:spPr/>
        <p:txBody>
          <a:bodyPr/>
          <a:lstStyle/>
          <a:p>
            <a:endParaRPr lang="nb-N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E5D9D-7F0E-3F28-6561-7A3F8BE60FF2}"/>
            </a:ext>
          </a:extLst>
        </p:cNvPr>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9DD73A44-D8E8-287A-1982-DC4AB1CFB36B}"/>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19988977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7964CB-E75A-4A03-88D3-6A48EF650A09}"/>
              </a:ext>
            </a:extLst>
          </p:cNvPr>
          <p:cNvSpPr>
            <a:spLocks noGrp="1"/>
          </p:cNvSpPr>
          <p:nvPr>
            <p:ph type="title" hasCustomPrompt="1"/>
          </p:nvPr>
        </p:nvSpPr>
        <p:spPr>
          <a:xfrm>
            <a:off x="5442012" y="2766219"/>
            <a:ext cx="6220101" cy="1325563"/>
          </a:xfrm>
          <a:prstGeom prst="rect">
            <a:avLst/>
          </a:prstGeom>
        </p:spPr>
        <p:txBody>
          <a:bodyPr/>
          <a:lstStyle>
            <a:lvl1pPr>
              <a:defRPr b="1"/>
            </a:lvl1pPr>
          </a:lstStyle>
          <a:p>
            <a:r>
              <a:rPr lang="en-US" dirty="0"/>
              <a:t>Insert title here</a:t>
            </a:r>
          </a:p>
        </p:txBody>
      </p:sp>
      <p:pic>
        <p:nvPicPr>
          <p:cNvPr id="6" name="Picture Placeholder 9" descr="Bright, colorful geometric pattern ">
            <a:extLst>
              <a:ext uri="{FF2B5EF4-FFF2-40B4-BE49-F238E27FC236}">
                <a16:creationId xmlns:a16="http://schemas.microsoft.com/office/drawing/2014/main" id="{47BA4775-9232-44C1-8851-04B6753110FE}"/>
              </a:ext>
            </a:extLst>
          </p:cNvPr>
          <p:cNvPicPr>
            <a:picLocks noChangeAspect="1"/>
          </p:cNvPicPr>
          <p:nvPr userDrawn="1"/>
        </p:nvPicPr>
        <p:blipFill rotWithShape="1">
          <a:blip r:embed="rId2"/>
          <a:srcRect l="24" r="24"/>
          <a:stretch/>
        </p:blipFill>
        <p:spPr>
          <a:xfrm>
            <a:off x="-9236" y="0"/>
            <a:ext cx="4749282" cy="6858000"/>
          </a:xfrm>
          <a:prstGeom prst="rect">
            <a:avLst/>
          </a:prstGeom>
        </p:spPr>
      </p:pic>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7E8F-5716-4A71-B64F-EC5A742B45D2}"/>
              </a:ext>
            </a:extLst>
          </p:cNvPr>
          <p:cNvSpPr>
            <a:spLocks noGrp="1"/>
          </p:cNvSpPr>
          <p:nvPr>
            <p:ph type="title" hasCustomPrompt="1"/>
          </p:nvPr>
        </p:nvSpPr>
        <p:spPr>
          <a:xfrm>
            <a:off x="762000" y="715961"/>
            <a:ext cx="6477000" cy="1189038"/>
          </a:xfrm>
          <a:prstGeom prst="rect">
            <a:avLst/>
          </a:prstGeom>
        </p:spPr>
        <p:txBody>
          <a:bodyPr anchor="t">
            <a:noAutofit/>
          </a:bodyPr>
          <a:lstStyle>
            <a:lvl1pPr>
              <a:spcBef>
                <a:spcPts val="1000"/>
              </a:spcBef>
              <a:defRPr sz="4000" b="1">
                <a:solidFill>
                  <a:schemeClr val="bg2"/>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762000" y="1905000"/>
            <a:ext cx="6477000" cy="3276600"/>
          </a:xfrm>
          <a:prstGeom prst="rect">
            <a:avLst/>
          </a:prstGeom>
        </p:spPr>
        <p:txBody>
          <a:bodyPr/>
          <a:lstStyle>
            <a:lvl1pPr marL="0" indent="0">
              <a:lnSpc>
                <a:spcPct val="100000"/>
              </a:lnSpc>
              <a:buNone/>
              <a:defRPr sz="1800" b="1">
                <a:solidFill>
                  <a:schemeClr val="bg1"/>
                </a:solidFill>
              </a:defRPr>
            </a:lvl1pPr>
            <a:lvl2pPr marL="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6" name="Picture Placeholder 15" descr="Bright, colorful geometric pattern ">
            <a:extLst>
              <a:ext uri="{FF2B5EF4-FFF2-40B4-BE49-F238E27FC236}">
                <a16:creationId xmlns:a16="http://schemas.microsoft.com/office/drawing/2014/main" id="{D7C393D9-3916-4D61-9B6A-E1B16C079A2A}"/>
              </a:ext>
            </a:extLst>
          </p:cNvPr>
          <p:cNvPicPr>
            <a:picLocks noChangeAspect="1"/>
          </p:cNvPicPr>
          <p:nvPr userDrawn="1"/>
        </p:nvPicPr>
        <p:blipFill rotWithShape="1">
          <a:blip r:embed="rId2"/>
          <a:srcRect l="3" r="3"/>
          <a:stretch/>
        </p:blipFill>
        <p:spPr>
          <a:xfrm>
            <a:off x="7427913" y="0"/>
            <a:ext cx="4764087" cy="6858000"/>
          </a:xfrm>
          <a:prstGeom prst="rect">
            <a:avLst/>
          </a:prstGeom>
        </p:spPr>
      </p:pic>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bg>
      <p:bgPr>
        <a:solidFill>
          <a:schemeClr val="accent5"/>
        </a:solidFill>
        <a:effectLst/>
      </p:bgPr>
    </p:bg>
    <p:spTree>
      <p:nvGrpSpPr>
        <p:cNvPr id="1" name=""/>
        <p:cNvGrpSpPr/>
        <p:nvPr/>
      </p:nvGrpSpPr>
      <p:grpSpPr>
        <a:xfrm>
          <a:off x="0" y="0"/>
          <a:ext cx="0" cy="0"/>
          <a:chOff x="0" y="0"/>
          <a:chExt cx="0" cy="0"/>
        </a:xfrm>
      </p:grpSpPr>
      <p:pic>
        <p:nvPicPr>
          <p:cNvPr id="8" name="Picture Placeholder 9" descr="Bright, colorful geometric pattern ">
            <a:extLst>
              <a:ext uri="{FF2B5EF4-FFF2-40B4-BE49-F238E27FC236}">
                <a16:creationId xmlns:a16="http://schemas.microsoft.com/office/drawing/2014/main" id="{69F80BBC-9ED9-4167-818A-EB3FAEE372FA}"/>
              </a:ext>
            </a:extLst>
          </p:cNvPr>
          <p:cNvPicPr>
            <a:picLocks noChangeAspect="1"/>
          </p:cNvPicPr>
          <p:nvPr userDrawn="1"/>
        </p:nvPicPr>
        <p:blipFill rotWithShape="1">
          <a:blip r:embed="rId2"/>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Insert title here</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3624-9AD4-4B61-B3D1-7B21213507C0}"/>
              </a:ext>
            </a:extLst>
          </p:cNvPr>
          <p:cNvSpPr>
            <a:spLocks noGrp="1"/>
          </p:cNvSpPr>
          <p:nvPr>
            <p:ph type="title" hasCustomPrompt="1"/>
          </p:nvPr>
        </p:nvSpPr>
        <p:spPr>
          <a:xfrm>
            <a:off x="762000" y="715964"/>
            <a:ext cx="10591800" cy="646332"/>
          </a:xfrm>
          <a:prstGeom prst="rect">
            <a:avLst/>
          </a:prstGeom>
        </p:spPr>
        <p:txBody>
          <a:bodyPr>
            <a:noAutofit/>
          </a:bodyPr>
          <a:lstStyle>
            <a:lvl1pPr>
              <a:spcBef>
                <a:spcPts val="1000"/>
              </a:spcBef>
              <a:defRPr sz="4000" b="1">
                <a:solidFill>
                  <a:schemeClr val="accent5"/>
                </a:solidFill>
              </a:defRPr>
            </a:lvl1pPr>
          </a:lstStyle>
          <a:p>
            <a:r>
              <a:rPr lang="en-US" dirty="0"/>
              <a:t>Insert title here</a:t>
            </a:r>
          </a:p>
        </p:txBody>
      </p:sp>
      <p:sp>
        <p:nvSpPr>
          <p:cNvPr id="10" name="Text Placeholder 15">
            <a:extLst>
              <a:ext uri="{FF2B5EF4-FFF2-40B4-BE49-F238E27FC236}">
                <a16:creationId xmlns:a16="http://schemas.microsoft.com/office/drawing/2014/main" id="{780F473D-F2DF-4163-AB6E-F7327F60EC4A}"/>
              </a:ext>
            </a:extLst>
          </p:cNvPr>
          <p:cNvSpPr>
            <a:spLocks noGrp="1"/>
          </p:cNvSpPr>
          <p:nvPr>
            <p:ph type="body" sz="quarter" idx="11" hasCustomPrompt="1"/>
          </p:nvPr>
        </p:nvSpPr>
        <p:spPr>
          <a:xfrm>
            <a:off x="762000" y="1432562"/>
            <a:ext cx="10667999" cy="1158237"/>
          </a:xfrm>
          <a:prstGeom prst="rect">
            <a:avLst/>
          </a:prstGeom>
        </p:spPr>
        <p:txBody>
          <a:bodyPr/>
          <a:lstStyle>
            <a:lvl1pPr marL="0" indent="0">
              <a:lnSpc>
                <a:spcPct val="100000"/>
              </a:lnSpc>
              <a:buNone/>
              <a:defRPr sz="1800" b="0">
                <a:solidFill>
                  <a:schemeClr val="bg1"/>
                </a:solidFill>
              </a:defRPr>
            </a:lvl1pPr>
            <a:lvl2pPr marL="228600">
              <a:lnSpc>
                <a:spcPct val="100000"/>
              </a:lnSpc>
              <a:spcBef>
                <a:spcPts val="1000"/>
              </a:spcBef>
              <a:defRPr sz="1800" b="0">
                <a:solidFill>
                  <a:schemeClr val="bg1"/>
                </a:solidFill>
              </a:defRPr>
            </a:lvl2pPr>
          </a:lstStyle>
          <a:p>
            <a:pPr lvl="0"/>
            <a:r>
              <a:rPr lang="en-US" dirty="0"/>
              <a:t>Insert subtitle here</a:t>
            </a:r>
          </a:p>
          <a:p>
            <a:pPr lvl="1"/>
            <a:r>
              <a:rPr lang="en-US" dirty="0"/>
              <a:t>Insert content here</a:t>
            </a:r>
          </a:p>
        </p:txBody>
      </p:sp>
      <p:sp>
        <p:nvSpPr>
          <p:cNvPr id="11" name="Table Placeholder 10">
            <a:extLst>
              <a:ext uri="{FF2B5EF4-FFF2-40B4-BE49-F238E27FC236}">
                <a16:creationId xmlns:a16="http://schemas.microsoft.com/office/drawing/2014/main" id="{7DC18506-6205-438F-AA5C-D337F9975FC3}"/>
              </a:ext>
            </a:extLst>
          </p:cNvPr>
          <p:cNvSpPr>
            <a:spLocks noGrp="1"/>
          </p:cNvSpPr>
          <p:nvPr>
            <p:ph type="tbl" sz="quarter" idx="12" hasCustomPrompt="1"/>
          </p:nvPr>
        </p:nvSpPr>
        <p:spPr>
          <a:xfrm>
            <a:off x="757381" y="2591662"/>
            <a:ext cx="10667999" cy="2833776"/>
          </a:xfrm>
          <a:prstGeom prst="rect">
            <a:avLst/>
          </a:prstGeom>
        </p:spPr>
        <p:txBody>
          <a:bodyPr/>
          <a:lstStyle>
            <a:lvl1pPr marL="0" indent="0">
              <a:buNone/>
              <a:defRPr sz="1800" b="0"/>
            </a:lvl1pPr>
          </a:lstStyle>
          <a:p>
            <a:r>
              <a:rPr lang="en-US" dirty="0"/>
              <a:t>Insert content here</a:t>
            </a:r>
          </a:p>
        </p:txBody>
      </p:sp>
      <p:pic>
        <p:nvPicPr>
          <p:cNvPr id="7" name="Picture Placeholder 20" descr="Bright, colorful geometric pattern ">
            <a:extLst>
              <a:ext uri="{FF2B5EF4-FFF2-40B4-BE49-F238E27FC236}">
                <a16:creationId xmlns:a16="http://schemas.microsoft.com/office/drawing/2014/main" id="{EB4660F5-5357-48E0-B5C6-3DECB6CB859E}"/>
              </a:ext>
            </a:extLst>
          </p:cNvPr>
          <p:cNvPicPr>
            <a:picLocks noChangeAspect="1"/>
          </p:cNvPicPr>
          <p:nvPr userDrawn="1"/>
        </p:nvPicPr>
        <p:blipFill rotWithShape="1">
          <a:blip r:embed="rId2"/>
          <a:srcRect t="193" b="193"/>
          <a:stretch/>
        </p:blipFill>
        <p:spPr>
          <a:xfrm>
            <a:off x="0" y="5990252"/>
            <a:ext cx="12192000" cy="867748"/>
          </a:xfrm>
          <a:prstGeom prst="rect">
            <a:avLst/>
          </a:prstGeom>
        </p:spPr>
      </p:pic>
    </p:spTree>
    <p:extLst>
      <p:ext uri="{BB962C8B-B14F-4D97-AF65-F5344CB8AC3E}">
        <p14:creationId xmlns:p14="http://schemas.microsoft.com/office/powerpoint/2010/main" val="142291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8F4E-0433-49FD-9D92-3B60E9B0AEE6}"/>
              </a:ext>
            </a:extLst>
          </p:cNvPr>
          <p:cNvSpPr>
            <a:spLocks noGrp="1"/>
          </p:cNvSpPr>
          <p:nvPr>
            <p:ph type="title" hasCustomPrompt="1"/>
          </p:nvPr>
        </p:nvSpPr>
        <p:spPr>
          <a:xfrm>
            <a:off x="5199742" y="715961"/>
            <a:ext cx="6477000" cy="1189037"/>
          </a:xfrm>
          <a:prstGeom prst="rect">
            <a:avLst/>
          </a:prstGeom>
        </p:spPr>
        <p:txBody>
          <a:bodyPr anchor="t">
            <a:normAutofit/>
          </a:bodyPr>
          <a:lstStyle>
            <a:lvl1pPr>
              <a:spcBef>
                <a:spcPts val="1000"/>
              </a:spcBef>
              <a:defRPr sz="4000" b="1" spc="-50" baseline="0">
                <a:solidFill>
                  <a:schemeClr val="accent1"/>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5199743" y="1905000"/>
            <a:ext cx="6477000" cy="3276600"/>
          </a:xfrm>
          <a:prstGeom prst="rect">
            <a:avLst/>
          </a:prstGeom>
        </p:spPr>
        <p:txBody>
          <a:bodyPr/>
          <a:lstStyle>
            <a:lvl1pPr marL="0" indent="0">
              <a:lnSpc>
                <a:spcPct val="100000"/>
              </a:lnSpc>
              <a:buNone/>
              <a:defRPr sz="1800" b="1">
                <a:solidFill>
                  <a:schemeClr val="bg1"/>
                </a:solidFill>
              </a:defRPr>
            </a:lvl1pPr>
            <a:lvl2pPr marL="228600" indent="-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6" name="Picture Placeholder 13" descr="Bright, colorful geometric pattern ">
            <a:extLst>
              <a:ext uri="{FF2B5EF4-FFF2-40B4-BE49-F238E27FC236}">
                <a16:creationId xmlns:a16="http://schemas.microsoft.com/office/drawing/2014/main" id="{2DB741D5-0593-4748-A4D3-EF1E436A1111}"/>
              </a:ext>
            </a:extLst>
          </p:cNvPr>
          <p:cNvPicPr>
            <a:picLocks noChangeAspect="1"/>
          </p:cNvPicPr>
          <p:nvPr userDrawn="1"/>
        </p:nvPicPr>
        <p:blipFill rotWithShape="1">
          <a:blip r:embed="rId2"/>
          <a:srcRect l="34" r="34"/>
          <a:stretch/>
        </p:blipFill>
        <p:spPr>
          <a:xfrm>
            <a:off x="0" y="0"/>
            <a:ext cx="4767943" cy="6858000"/>
          </a:xfrm>
          <a:prstGeom prst="rect">
            <a:avLst/>
          </a:prstGeom>
        </p:spPr>
      </p:pic>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3624-9AD4-4B61-B3D1-7B21213507C0}"/>
              </a:ext>
            </a:extLst>
          </p:cNvPr>
          <p:cNvSpPr>
            <a:spLocks noGrp="1"/>
          </p:cNvSpPr>
          <p:nvPr>
            <p:ph type="title" hasCustomPrompt="1"/>
          </p:nvPr>
        </p:nvSpPr>
        <p:spPr>
          <a:xfrm>
            <a:off x="762000" y="715964"/>
            <a:ext cx="10591800" cy="646332"/>
          </a:xfrm>
          <a:prstGeom prst="rect">
            <a:avLst/>
          </a:prstGeom>
        </p:spPr>
        <p:txBody>
          <a:bodyPr>
            <a:noAutofit/>
          </a:bodyPr>
          <a:lstStyle>
            <a:lvl1pPr>
              <a:spcBef>
                <a:spcPts val="1000"/>
              </a:spcBef>
              <a:defRPr sz="4000" b="1">
                <a:solidFill>
                  <a:schemeClr val="accent6">
                    <a:lumMod val="60000"/>
                    <a:lumOff val="40000"/>
                  </a:schemeClr>
                </a:solidFill>
              </a:defRPr>
            </a:lvl1pPr>
          </a:lstStyle>
          <a:p>
            <a:r>
              <a:rPr lang="en-US" dirty="0"/>
              <a:t>Insert title here</a:t>
            </a:r>
          </a:p>
        </p:txBody>
      </p:sp>
      <p:sp>
        <p:nvSpPr>
          <p:cNvPr id="7" name="Text Placeholder 15">
            <a:extLst>
              <a:ext uri="{FF2B5EF4-FFF2-40B4-BE49-F238E27FC236}">
                <a16:creationId xmlns:a16="http://schemas.microsoft.com/office/drawing/2014/main" id="{DF03C311-DDF4-44A3-9D51-D5FDC4A8E7B5}"/>
              </a:ext>
            </a:extLst>
          </p:cNvPr>
          <p:cNvSpPr>
            <a:spLocks noGrp="1"/>
          </p:cNvSpPr>
          <p:nvPr>
            <p:ph type="body" sz="quarter" idx="11" hasCustomPrompt="1"/>
          </p:nvPr>
        </p:nvSpPr>
        <p:spPr>
          <a:xfrm>
            <a:off x="762000" y="1432562"/>
            <a:ext cx="10667999" cy="927425"/>
          </a:xfrm>
          <a:prstGeom prst="rect">
            <a:avLst/>
          </a:prstGeom>
        </p:spPr>
        <p:txBody>
          <a:bodyPr/>
          <a:lstStyle>
            <a:lvl1pPr marL="0" indent="0">
              <a:lnSpc>
                <a:spcPct val="100000"/>
              </a:lnSpc>
              <a:buNone/>
              <a:defRPr sz="1800" b="0">
                <a:solidFill>
                  <a:schemeClr val="bg1"/>
                </a:solidFill>
              </a:defRPr>
            </a:lvl1pPr>
            <a:lvl2pPr marL="228600">
              <a:lnSpc>
                <a:spcPct val="100000"/>
              </a:lnSpc>
              <a:spcBef>
                <a:spcPts val="1000"/>
              </a:spcBef>
              <a:defRPr sz="1800" b="0">
                <a:solidFill>
                  <a:schemeClr val="bg1"/>
                </a:solidFill>
              </a:defRPr>
            </a:lvl2pPr>
          </a:lstStyle>
          <a:p>
            <a:pPr lvl="0"/>
            <a:r>
              <a:rPr lang="en-US" dirty="0"/>
              <a:t>Insert subtitle here</a:t>
            </a:r>
          </a:p>
          <a:p>
            <a:pPr lvl="1"/>
            <a:r>
              <a:rPr lang="en-US" dirty="0"/>
              <a:t>Insert content here</a:t>
            </a:r>
          </a:p>
        </p:txBody>
      </p:sp>
      <p:sp>
        <p:nvSpPr>
          <p:cNvPr id="8" name="SmartArt Placeholder 7">
            <a:extLst>
              <a:ext uri="{FF2B5EF4-FFF2-40B4-BE49-F238E27FC236}">
                <a16:creationId xmlns:a16="http://schemas.microsoft.com/office/drawing/2014/main" id="{9FD563C5-3DFB-47DD-8A9E-30D8084590F6}"/>
              </a:ext>
            </a:extLst>
          </p:cNvPr>
          <p:cNvSpPr>
            <a:spLocks noGrp="1"/>
          </p:cNvSpPr>
          <p:nvPr>
            <p:ph type="dgm" sz="quarter" idx="14" hasCustomPrompt="1"/>
          </p:nvPr>
        </p:nvSpPr>
        <p:spPr>
          <a:xfrm>
            <a:off x="762001" y="2369129"/>
            <a:ext cx="10667998" cy="3343657"/>
          </a:xfrm>
          <a:prstGeom prst="rect">
            <a:avLst/>
          </a:prstGeom>
        </p:spPr>
        <p:txBody>
          <a:bodyPr/>
          <a:lstStyle>
            <a:lvl1pPr marL="0" indent="0">
              <a:buNone/>
              <a:defRPr sz="1800" b="0"/>
            </a:lvl1pPr>
          </a:lstStyle>
          <a:p>
            <a:r>
              <a:rPr lang="en-US" dirty="0"/>
              <a:t>Insert Content here</a:t>
            </a:r>
          </a:p>
        </p:txBody>
      </p:sp>
      <p:pic>
        <p:nvPicPr>
          <p:cNvPr id="9" name="Picture Placeholder 11" descr="Bright, colorful geometric pattern ">
            <a:extLst>
              <a:ext uri="{FF2B5EF4-FFF2-40B4-BE49-F238E27FC236}">
                <a16:creationId xmlns:a16="http://schemas.microsoft.com/office/drawing/2014/main" id="{1DB66C56-FBAE-47D3-9818-61368D74DAE8}"/>
              </a:ext>
            </a:extLst>
          </p:cNvPr>
          <p:cNvPicPr>
            <a:picLocks noChangeAspect="1"/>
          </p:cNvPicPr>
          <p:nvPr userDrawn="1"/>
        </p:nvPicPr>
        <p:blipFill>
          <a:blip r:embed="rId2"/>
          <a:srcRect t="390" b="390"/>
          <a:stretch>
            <a:fillRect/>
          </a:stretch>
        </p:blipFill>
        <p:spPr>
          <a:xfrm>
            <a:off x="0" y="5999582"/>
            <a:ext cx="12192000" cy="858417"/>
          </a:xfrm>
          <a:prstGeom prst="rect">
            <a:avLst/>
          </a:prstGeom>
        </p:spPr>
      </p:pic>
    </p:spTree>
    <p:extLst>
      <p:ext uri="{BB962C8B-B14F-4D97-AF65-F5344CB8AC3E}">
        <p14:creationId xmlns:p14="http://schemas.microsoft.com/office/powerpoint/2010/main" val="4294626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F45076F-4240-4B40-8CE4-637DD751A68B}"/>
              </a:ext>
            </a:extLst>
          </p:cNvPr>
          <p:cNvSpPr>
            <a:spLocks noGrp="1"/>
          </p:cNvSpPr>
          <p:nvPr>
            <p:ph type="title" hasCustomPrompt="1"/>
          </p:nvPr>
        </p:nvSpPr>
        <p:spPr>
          <a:xfrm>
            <a:off x="762000" y="715963"/>
            <a:ext cx="5334000" cy="1189038"/>
          </a:xfrm>
          <a:prstGeom prst="rect">
            <a:avLst/>
          </a:prstGeom>
        </p:spPr>
        <p:txBody>
          <a:bodyPr anchor="t">
            <a:normAutofit/>
          </a:bodyPr>
          <a:lstStyle>
            <a:lvl1pPr>
              <a:spcBef>
                <a:spcPts val="1000"/>
              </a:spcBef>
              <a:defRPr sz="4000" b="1">
                <a:solidFill>
                  <a:schemeClr val="accent4"/>
                </a:solidFill>
              </a:defRPr>
            </a:lvl1pPr>
          </a:lstStyle>
          <a:p>
            <a:r>
              <a:rPr lang="en-US" dirty="0"/>
              <a:t>Insert title here</a:t>
            </a:r>
          </a:p>
        </p:txBody>
      </p:sp>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hasCustomPrompt="1"/>
          </p:nvPr>
        </p:nvSpPr>
        <p:spPr>
          <a:xfrm>
            <a:off x="762000" y="1905000"/>
            <a:ext cx="5334000" cy="3276600"/>
          </a:xfrm>
          <a:prstGeom prst="rect">
            <a:avLst/>
          </a:prstGeom>
        </p:spPr>
        <p:txBody>
          <a:bodyPr/>
          <a:lstStyle>
            <a:lvl1pPr marL="0" indent="0">
              <a:lnSpc>
                <a:spcPct val="100000"/>
              </a:lnSpc>
              <a:buNone/>
              <a:defRPr sz="1800" b="1"/>
            </a:lvl1pPr>
            <a:lvl2pPr marL="228600">
              <a:lnSpc>
                <a:spcPct val="100000"/>
              </a:lnSpc>
              <a:spcBef>
                <a:spcPts val="1000"/>
              </a:spcBef>
              <a:defRPr sz="1800"/>
            </a:lvl2pPr>
          </a:lstStyle>
          <a:p>
            <a:pPr lvl="0"/>
            <a:r>
              <a:rPr lang="en-US" dirty="0"/>
              <a:t>Insert subtitle here</a:t>
            </a:r>
          </a:p>
          <a:p>
            <a:pPr lvl="1"/>
            <a:r>
              <a:rPr lang="en-US" dirty="0"/>
              <a:t>Insert content here</a:t>
            </a:r>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prstGeom prst="rect">
            <a:avLst/>
          </a:prstGeom>
          <a:solidFill>
            <a:schemeClr val="tx2"/>
          </a:solidFill>
        </p:spPr>
        <p:txBody>
          <a:bodyPr>
            <a:normAutofit/>
          </a:bodyPr>
          <a:lstStyle>
            <a:lvl1pPr algn="ctr">
              <a:buNone/>
              <a:defRPr sz="1600"/>
            </a:lvl1pPr>
          </a:lstStyle>
          <a:p>
            <a:r>
              <a:rPr lang="en-US" dirty="0"/>
              <a:t>Click icon to add picture</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305541"/>
            <a:ext cx="4572000" cy="2362200"/>
          </a:xfrm>
          <a:prstGeom prst="rect">
            <a:avLst/>
          </a:prstGeom>
          <a:solidFill>
            <a:schemeClr val="tx2"/>
          </a:solidFill>
        </p:spPr>
        <p:txBody>
          <a:bodyPr>
            <a:normAutofit/>
          </a:bodyPr>
          <a:lstStyle>
            <a:lvl1pPr algn="ctr">
              <a:buNone/>
              <a:defRPr sz="1600"/>
            </a:lvl1pPr>
          </a:lstStyle>
          <a:p>
            <a:r>
              <a:rPr lang="en-US" dirty="0"/>
              <a:t>Click icon to add picture</a:t>
            </a:r>
          </a:p>
        </p:txBody>
      </p:sp>
      <p:pic>
        <p:nvPicPr>
          <p:cNvPr id="12" name="Picture Placeholder 19" descr="Bright, colorful geometric pattern ">
            <a:extLst>
              <a:ext uri="{FF2B5EF4-FFF2-40B4-BE49-F238E27FC236}">
                <a16:creationId xmlns:a16="http://schemas.microsoft.com/office/drawing/2014/main" id="{C93F15CF-2105-4C28-85E9-BBA03833263D}"/>
              </a:ext>
            </a:extLst>
          </p:cNvPr>
          <p:cNvPicPr>
            <a:picLocks noChangeAspect="1"/>
          </p:cNvPicPr>
          <p:nvPr userDrawn="1"/>
        </p:nvPicPr>
        <p:blipFill rotWithShape="1">
          <a:blip r:embed="rId2"/>
          <a:srcRect t="436" b="436"/>
          <a:stretch/>
        </p:blipFill>
        <p:spPr>
          <a:xfrm>
            <a:off x="0" y="5980922"/>
            <a:ext cx="12192000" cy="877078"/>
          </a:xfrm>
          <a:prstGeom prst="rect">
            <a:avLst/>
          </a:prstGeom>
        </p:spPr>
      </p:pic>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ight Pattern Content Blu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7E8F-5716-4A71-B64F-EC5A742B45D2}"/>
              </a:ext>
            </a:extLst>
          </p:cNvPr>
          <p:cNvSpPr>
            <a:spLocks noGrp="1"/>
          </p:cNvSpPr>
          <p:nvPr>
            <p:ph type="title" hasCustomPrompt="1"/>
          </p:nvPr>
        </p:nvSpPr>
        <p:spPr>
          <a:xfrm>
            <a:off x="762000" y="715961"/>
            <a:ext cx="6477000" cy="1189038"/>
          </a:xfrm>
          <a:prstGeom prst="rect">
            <a:avLst/>
          </a:prstGeom>
        </p:spPr>
        <p:txBody>
          <a:bodyPr anchor="t">
            <a:noAutofit/>
          </a:bodyPr>
          <a:lstStyle>
            <a:lvl1pPr>
              <a:spcBef>
                <a:spcPts val="1000"/>
              </a:spcBef>
              <a:defRPr sz="4000" b="1">
                <a:solidFill>
                  <a:schemeClr val="accent5"/>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762000" y="1905000"/>
            <a:ext cx="6477000" cy="3276600"/>
          </a:xfrm>
          <a:prstGeom prst="rect">
            <a:avLst/>
          </a:prstGeom>
        </p:spPr>
        <p:txBody>
          <a:bodyPr/>
          <a:lstStyle>
            <a:lvl1pPr marL="0" indent="0">
              <a:lnSpc>
                <a:spcPct val="100000"/>
              </a:lnSpc>
              <a:buNone/>
              <a:defRPr sz="1800" b="1">
                <a:solidFill>
                  <a:schemeClr val="bg1"/>
                </a:solidFill>
              </a:defRPr>
            </a:lvl1pPr>
            <a:lvl2pPr marL="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5" name="Picture Placeholder 15" descr="Bright, colorful geometric pattern ">
            <a:extLst>
              <a:ext uri="{FF2B5EF4-FFF2-40B4-BE49-F238E27FC236}">
                <a16:creationId xmlns:a16="http://schemas.microsoft.com/office/drawing/2014/main" id="{9E2B3BF6-B5D6-4D6F-84C6-0EE24AC7C14A}"/>
              </a:ext>
            </a:extLst>
          </p:cNvPr>
          <p:cNvPicPr>
            <a:picLocks noChangeAspect="1"/>
          </p:cNvPicPr>
          <p:nvPr userDrawn="1"/>
        </p:nvPicPr>
        <p:blipFill rotWithShape="1">
          <a:blip r:embed="rId2"/>
          <a:srcRect l="3" r="3"/>
          <a:stretch/>
        </p:blipFill>
        <p:spPr>
          <a:xfrm>
            <a:off x="7427166" y="0"/>
            <a:ext cx="4764834" cy="6858000"/>
          </a:xfrm>
          <a:prstGeom prst="rect">
            <a:avLst/>
          </a:prstGeom>
        </p:spPr>
      </p:pic>
    </p:spTree>
    <p:extLst>
      <p:ext uri="{BB962C8B-B14F-4D97-AF65-F5344CB8AC3E}">
        <p14:creationId xmlns:p14="http://schemas.microsoft.com/office/powerpoint/2010/main" val="395142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bg1"/>
                </a:solidFill>
                <a:effectLst/>
                <a:latin typeface="+mj-lt"/>
                <a:ea typeface="+mn-ea"/>
                <a:cs typeface="Segoe UI" pitchFamily="34" charset="0"/>
              </a:defRPr>
            </a:lvl1pPr>
          </a:lstStyle>
          <a:p>
            <a:r>
              <a:rPr lang="en-US" dirty="0"/>
              <a:t>Insert title here</a:t>
            </a:r>
          </a:p>
        </p:txBody>
      </p:sp>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6" name="Picture Placeholder 17" descr="Bright, colorful geometric pattern ">
            <a:extLst>
              <a:ext uri="{FF2B5EF4-FFF2-40B4-BE49-F238E27FC236}">
                <a16:creationId xmlns:a16="http://schemas.microsoft.com/office/drawing/2014/main" id="{9F278CC9-9968-40F5-B18F-B1D45BE36A49}"/>
              </a:ext>
            </a:extLst>
          </p:cNvPr>
          <p:cNvPicPr>
            <a:picLocks noChangeAspect="1"/>
          </p:cNvPicPr>
          <p:nvPr userDrawn="1"/>
        </p:nvPicPr>
        <p:blipFill rotWithShape="1">
          <a:blip r:embed="rId2"/>
          <a:srcRect t="390" b="390"/>
          <a:stretch/>
        </p:blipFill>
        <p:spPr>
          <a:xfrm>
            <a:off x="0" y="5999582"/>
            <a:ext cx="12192000" cy="858417"/>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Pattern Content Orange 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8F4E-0433-49FD-9D92-3B60E9B0AEE6}"/>
              </a:ext>
            </a:extLst>
          </p:cNvPr>
          <p:cNvSpPr>
            <a:spLocks noGrp="1"/>
          </p:cNvSpPr>
          <p:nvPr>
            <p:ph type="title" hasCustomPrompt="1"/>
          </p:nvPr>
        </p:nvSpPr>
        <p:spPr>
          <a:xfrm>
            <a:off x="5199742" y="715961"/>
            <a:ext cx="6477000" cy="1189037"/>
          </a:xfrm>
          <a:prstGeom prst="rect">
            <a:avLst/>
          </a:prstGeom>
        </p:spPr>
        <p:txBody>
          <a:bodyPr anchor="t">
            <a:normAutofit/>
          </a:bodyPr>
          <a:lstStyle>
            <a:lvl1pPr>
              <a:spcBef>
                <a:spcPts val="1000"/>
              </a:spcBef>
              <a:defRPr sz="4000" b="1" spc="-50" baseline="0">
                <a:solidFill>
                  <a:schemeClr val="bg2"/>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5199743" y="1905000"/>
            <a:ext cx="6477000" cy="3276600"/>
          </a:xfrm>
          <a:prstGeom prst="rect">
            <a:avLst/>
          </a:prstGeom>
        </p:spPr>
        <p:txBody>
          <a:bodyPr/>
          <a:lstStyle>
            <a:lvl1pPr marL="0" indent="0">
              <a:lnSpc>
                <a:spcPct val="100000"/>
              </a:lnSpc>
              <a:buNone/>
              <a:defRPr sz="1800" b="1">
                <a:solidFill>
                  <a:schemeClr val="bg1"/>
                </a:solidFill>
              </a:defRPr>
            </a:lvl1pPr>
            <a:lvl2pPr marL="228600" indent="-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5" name="Picture Placeholder 13" descr="Bright, colorful geometric pattern ">
            <a:extLst>
              <a:ext uri="{FF2B5EF4-FFF2-40B4-BE49-F238E27FC236}">
                <a16:creationId xmlns:a16="http://schemas.microsoft.com/office/drawing/2014/main" id="{0E92939E-CAD0-4B0D-A39F-10B9B25E144D}"/>
              </a:ext>
            </a:extLst>
          </p:cNvPr>
          <p:cNvPicPr>
            <a:picLocks noChangeAspect="1"/>
          </p:cNvPicPr>
          <p:nvPr userDrawn="1"/>
        </p:nvPicPr>
        <p:blipFill rotWithShape="1">
          <a:blip r:embed="rId2"/>
          <a:srcRect l="34" r="34"/>
          <a:stretch/>
        </p:blipFill>
        <p:spPr>
          <a:xfrm>
            <a:off x="0" y="0"/>
            <a:ext cx="4767943" cy="6858000"/>
          </a:xfrm>
          <a:prstGeom prst="rect">
            <a:avLst/>
          </a:prstGeom>
        </p:spPr>
      </p:pic>
    </p:spTree>
    <p:extLst>
      <p:ext uri="{BB962C8B-B14F-4D97-AF65-F5344CB8AC3E}">
        <p14:creationId xmlns:p14="http://schemas.microsoft.com/office/powerpoint/2010/main" val="84037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9690444"/>
      </p:ext>
    </p:extLst>
  </p:cSld>
  <p:clrMap bg1="dk1" tx1="lt1" bg2="dk2" tx2="lt2" accent1="accent1" accent2="accent2" accent3="accent3" accent4="accent4" accent5="accent5" accent6="accent6" hlink="hlink" folHlink="folHlink"/>
  <p:sldLayoutIdLst>
    <p:sldLayoutId id="2147483689" r:id="rId1"/>
    <p:sldLayoutId id="2147483699" r:id="rId2"/>
    <p:sldLayoutId id="2147483700" r:id="rId3"/>
    <p:sldLayoutId id="2147483691" r:id="rId4"/>
    <p:sldLayoutId id="2147483701" r:id="rId5"/>
    <p:sldLayoutId id="2147483706" r:id="rId6"/>
    <p:sldLayoutId id="2147483702" r:id="rId7"/>
    <p:sldLayoutId id="2147483704" r:id="rId8"/>
    <p:sldLayoutId id="2147483690" r:id="rId9"/>
    <p:sldLayoutId id="2147483708" r:id="rId10"/>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g"/></Relationships>
</file>

<file path=ppt/slides/_rels/slide17.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unsplash.com/@wildmax?utm_content=creditCopyText&amp;utm_medium=referral&amp;utm_source=unsplash" TargetMode="External"/><Relationship Id="rId2" Type="http://schemas.openxmlformats.org/officeDocument/2006/relationships/image" Target="../media/image24.jpg"/><Relationship Id="rId1" Type="http://schemas.openxmlformats.org/officeDocument/2006/relationships/slideLayout" Target="../slideLayouts/slideLayout5.xml"/><Relationship Id="rId4" Type="http://schemas.openxmlformats.org/officeDocument/2006/relationships/hyperlink" Target="https://unsplash.com/photos/electronic-wire-lot-zFYUsLk_50Y?utm_content=creditCopyText&amp;utm_medium=referral&amp;utm_source=unsplash"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5.png"/><Relationship Id="rId4"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doi.org/10.1093/hcr/hqac008"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ldo.no/content/uploads/2024/06/Algoritmer-kunstig-intelligens-og-diskriminering-2024.pdf" TargetMode="External"/><Relationship Id="rId2" Type="http://schemas.openxmlformats.org/officeDocument/2006/relationships/hyperlink" Target="https://www.coe.int/en/web/inclusion-and-antidiscrimination/ai-and-discrimination" TargetMode="External"/><Relationship Id="rId1" Type="http://schemas.openxmlformats.org/officeDocument/2006/relationships/slideLayout" Target="../slideLayouts/slideLayout3.xml"/><Relationship Id="rId4" Type="http://schemas.openxmlformats.org/officeDocument/2006/relationships/hyperlink" Target="https://digital-strategy.ec.europa.eu/en/policies/regulatory-framework-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title"/>
          </p:nvPr>
        </p:nvSpPr>
        <p:spPr>
          <a:xfrm>
            <a:off x="5442012" y="2766219"/>
            <a:ext cx="6455127" cy="1325563"/>
          </a:xfrm>
        </p:spPr>
        <p:txBody>
          <a:bodyPr anchor="ctr">
            <a:noAutofit/>
          </a:bodyPr>
          <a:lstStyle/>
          <a:p>
            <a:r>
              <a:rPr lang="en-US" altLang="en-US" dirty="0"/>
              <a:t>KI mot Hatprat</a:t>
            </a:r>
          </a:p>
        </p:txBody>
      </p:sp>
      <p:sp>
        <p:nvSpPr>
          <p:cNvPr id="2" name="Text Placeholder 1">
            <a:extLst>
              <a:ext uri="{FF2B5EF4-FFF2-40B4-BE49-F238E27FC236}">
                <a16:creationId xmlns:a16="http://schemas.microsoft.com/office/drawing/2014/main" id="{A561F5AE-818F-3EF4-66AE-8FAEB157A5E0}"/>
              </a:ext>
            </a:extLst>
          </p:cNvPr>
          <p:cNvSpPr txBox="1">
            <a:spLocks/>
          </p:cNvSpPr>
          <p:nvPr/>
        </p:nvSpPr>
        <p:spPr>
          <a:xfrm>
            <a:off x="5442012" y="3845608"/>
            <a:ext cx="6477000" cy="3276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2000" dirty="0"/>
              <a:t>Muligheter og utfordringer</a:t>
            </a:r>
          </a:p>
        </p:txBody>
      </p:sp>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00865-7775-CFE6-2AFA-D595B4CDEE9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BA49111-B9A7-EB8B-3A4B-88F84801DAAE}"/>
              </a:ext>
            </a:extLst>
          </p:cNvPr>
          <p:cNvSpPr>
            <a:spLocks noGrp="1"/>
          </p:cNvSpPr>
          <p:nvPr>
            <p:ph type="title"/>
          </p:nvPr>
        </p:nvSpPr>
        <p:spPr>
          <a:xfrm>
            <a:off x="762000" y="715961"/>
            <a:ext cx="4966138" cy="3708894"/>
          </a:xfrm>
        </p:spPr>
        <p:txBody>
          <a:bodyPr/>
          <a:lstStyle/>
          <a:p>
            <a:r>
              <a:rPr lang="en-US"/>
              <a:t>Hva tenker dere når jeg sier KI?</a:t>
            </a:r>
            <a:br>
              <a:rPr lang="en-US"/>
            </a:br>
            <a:endParaRPr lang="en-US" dirty="0"/>
          </a:p>
        </p:txBody>
      </p:sp>
    </p:spTree>
    <p:extLst>
      <p:ext uri="{BB962C8B-B14F-4D97-AF65-F5344CB8AC3E}">
        <p14:creationId xmlns:p14="http://schemas.microsoft.com/office/powerpoint/2010/main" val="116090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F8EBA-1EFA-A06C-8DF3-E3E8C74FDF9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5C49B7A-16E9-2C45-FDAC-ABFAD585CE82}"/>
              </a:ext>
            </a:extLst>
          </p:cNvPr>
          <p:cNvSpPr>
            <a:spLocks noGrp="1"/>
          </p:cNvSpPr>
          <p:nvPr>
            <p:ph type="title"/>
          </p:nvPr>
        </p:nvSpPr>
        <p:spPr>
          <a:xfrm>
            <a:off x="762000" y="715961"/>
            <a:ext cx="4966138" cy="3708894"/>
          </a:xfrm>
        </p:spPr>
        <p:txBody>
          <a:bodyPr/>
          <a:lstStyle/>
          <a:p>
            <a:r>
              <a:rPr lang="en-US"/>
              <a:t>Har dere brukt KI?</a:t>
            </a:r>
            <a:endParaRPr lang="en-US" b="0" dirty="0"/>
          </a:p>
        </p:txBody>
      </p:sp>
    </p:spTree>
    <p:extLst>
      <p:ext uri="{BB962C8B-B14F-4D97-AF65-F5344CB8AC3E}">
        <p14:creationId xmlns:p14="http://schemas.microsoft.com/office/powerpoint/2010/main" val="129786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7BA0B6F-5258-479C-87B7-C806E6757035}"/>
              </a:ext>
            </a:extLst>
          </p:cNvPr>
          <p:cNvSpPr>
            <a:spLocks noGrp="1"/>
          </p:cNvSpPr>
          <p:nvPr>
            <p:ph type="title"/>
          </p:nvPr>
        </p:nvSpPr>
        <p:spPr>
          <a:xfrm>
            <a:off x="762000" y="715961"/>
            <a:ext cx="6477000" cy="1189038"/>
          </a:xfrm>
        </p:spPr>
        <p:txBody>
          <a:bodyPr/>
          <a:lstStyle/>
          <a:p>
            <a:r>
              <a:rPr lang="en-US"/>
              <a:t>Introduksjon</a:t>
            </a:r>
            <a:endParaRPr lang="en-US" dirty="0"/>
          </a:p>
        </p:txBody>
      </p:sp>
      <p:sp>
        <p:nvSpPr>
          <p:cNvPr id="2" name="Text Placeholder 1">
            <a:extLst>
              <a:ext uri="{FF2B5EF4-FFF2-40B4-BE49-F238E27FC236}">
                <a16:creationId xmlns:a16="http://schemas.microsoft.com/office/drawing/2014/main" id="{3F36812B-2065-4A2B-B59B-8957022687BC}"/>
              </a:ext>
            </a:extLst>
          </p:cNvPr>
          <p:cNvSpPr>
            <a:spLocks noGrp="1"/>
          </p:cNvSpPr>
          <p:nvPr>
            <p:ph type="body" sz="quarter" idx="11"/>
          </p:nvPr>
        </p:nvSpPr>
        <p:spPr>
          <a:xfrm>
            <a:off x="762000" y="1905000"/>
            <a:ext cx="6477000" cy="3276600"/>
          </a:xfrm>
        </p:spPr>
        <p:txBody>
          <a:bodyPr/>
          <a:lstStyle/>
          <a:p>
            <a:pPr marL="285750" indent="-285750">
              <a:buFontTx/>
              <a:buChar char="-"/>
            </a:pPr>
            <a:r>
              <a:rPr lang="en-US" dirty="0"/>
              <a:t>Ulike typer KI</a:t>
            </a:r>
          </a:p>
          <a:p>
            <a:pPr marL="285750" indent="-285750">
              <a:buFontTx/>
              <a:buChar char="-"/>
            </a:pPr>
            <a:r>
              <a:rPr lang="en-US" dirty="0"/>
              <a:t>Utfordringer </a:t>
            </a:r>
          </a:p>
          <a:p>
            <a:pPr marL="285750" indent="-285750">
              <a:buFontTx/>
              <a:buChar char="-"/>
            </a:pPr>
            <a:r>
              <a:rPr lang="en-US" dirty="0"/>
              <a:t>Muligheter </a:t>
            </a:r>
          </a:p>
          <a:p>
            <a:pPr marL="285750" indent="-285750">
              <a:buFontTx/>
              <a:buChar char="-"/>
            </a:pPr>
            <a:r>
              <a:rPr lang="en-US" dirty="0"/>
              <a:t>Hvordan dere kan bruke KI!</a:t>
            </a:r>
          </a:p>
          <a:p>
            <a:pPr marL="285750" indent="-285750">
              <a:buFontTx/>
              <a:buChar char="-"/>
            </a:pPr>
            <a:endParaRPr lang="en-US" dirty="0"/>
          </a:p>
          <a:p>
            <a:endParaRPr lang="en-US" dirty="0"/>
          </a:p>
        </p:txBody>
      </p:sp>
    </p:spTree>
    <p:extLst>
      <p:ext uri="{BB962C8B-B14F-4D97-AF65-F5344CB8AC3E}">
        <p14:creationId xmlns:p14="http://schemas.microsoft.com/office/powerpoint/2010/main" val="46166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04E12-3994-3CAB-D866-DAD4AF856BE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23599B7-969C-11B9-DB44-38A51DDC8FEE}"/>
              </a:ext>
            </a:extLst>
          </p:cNvPr>
          <p:cNvSpPr>
            <a:spLocks noGrp="1"/>
          </p:cNvSpPr>
          <p:nvPr>
            <p:ph type="title"/>
          </p:nvPr>
        </p:nvSpPr>
        <p:spPr>
          <a:xfrm>
            <a:off x="762000" y="715961"/>
            <a:ext cx="6477000" cy="1189038"/>
          </a:xfrm>
        </p:spPr>
        <p:txBody>
          <a:bodyPr/>
          <a:lstStyle/>
          <a:p>
            <a:r>
              <a:rPr lang="en-US" b="0"/>
              <a:t>Hva er KI?</a:t>
            </a:r>
            <a:endParaRPr lang="en-US" b="0" dirty="0"/>
          </a:p>
        </p:txBody>
      </p:sp>
      <p:sp>
        <p:nvSpPr>
          <p:cNvPr id="2" name="Text Placeholder 1">
            <a:extLst>
              <a:ext uri="{FF2B5EF4-FFF2-40B4-BE49-F238E27FC236}">
                <a16:creationId xmlns:a16="http://schemas.microsoft.com/office/drawing/2014/main" id="{9DAC5BF4-B546-5599-E708-DA9415EFD746}"/>
              </a:ext>
            </a:extLst>
          </p:cNvPr>
          <p:cNvSpPr>
            <a:spLocks noGrp="1"/>
          </p:cNvSpPr>
          <p:nvPr>
            <p:ph type="body" sz="quarter" idx="11"/>
          </p:nvPr>
        </p:nvSpPr>
        <p:spPr>
          <a:xfrm>
            <a:off x="602974" y="1601784"/>
            <a:ext cx="5493026" cy="2095572"/>
          </a:xfrm>
        </p:spPr>
        <p:txBody>
          <a:bodyPr/>
          <a:lstStyle/>
          <a:p>
            <a:pPr lvl="1"/>
            <a:r>
              <a:rPr lang="nb-NO"/>
              <a:t>Kunstig intelligens, ofte forkortet til </a:t>
            </a:r>
            <a:r>
              <a:rPr lang="nb-NO" b="1"/>
              <a:t>KI</a:t>
            </a:r>
            <a:r>
              <a:rPr lang="nb-NO"/>
              <a:t> eller </a:t>
            </a:r>
            <a:r>
              <a:rPr lang="nb-NO" b="1"/>
              <a:t>AI</a:t>
            </a:r>
            <a:r>
              <a:rPr lang="nb-NO"/>
              <a:t>, er når datamaskiner og programmer lærer å gjøre ting som vanligvis krever menneskelig intelligens</a:t>
            </a:r>
          </a:p>
          <a:p>
            <a:pPr lvl="1"/>
            <a:endParaRPr lang="nb-NO" dirty="0"/>
          </a:p>
          <a:p>
            <a:pPr lvl="1"/>
            <a:endParaRPr lang="en-US" dirty="0"/>
          </a:p>
        </p:txBody>
      </p:sp>
    </p:spTree>
    <p:extLst>
      <p:ext uri="{BB962C8B-B14F-4D97-AF65-F5344CB8AC3E}">
        <p14:creationId xmlns:p14="http://schemas.microsoft.com/office/powerpoint/2010/main" val="232606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9E38B3-4686-8247-9625-49018D29F408}"/>
              </a:ext>
            </a:extLst>
          </p:cNvPr>
          <p:cNvSpPr>
            <a:spLocks noGrp="1"/>
          </p:cNvSpPr>
          <p:nvPr>
            <p:ph type="title"/>
          </p:nvPr>
        </p:nvSpPr>
        <p:spPr>
          <a:xfrm>
            <a:off x="1525301" y="1995467"/>
            <a:ext cx="9141397" cy="615553"/>
          </a:xfrm>
        </p:spPr>
        <p:txBody>
          <a:bodyPr/>
          <a:lstStyle/>
          <a:p>
            <a:pPr algn="l"/>
            <a:r>
              <a:rPr lang="en-US" dirty="0"/>
              <a:t>Tre hovedtyper KI </a:t>
            </a:r>
          </a:p>
        </p:txBody>
      </p:sp>
      <p:sp>
        <p:nvSpPr>
          <p:cNvPr id="6" name="Text Placeholder 5">
            <a:extLst>
              <a:ext uri="{FF2B5EF4-FFF2-40B4-BE49-F238E27FC236}">
                <a16:creationId xmlns:a16="http://schemas.microsoft.com/office/drawing/2014/main" id="{7DCBA01B-ECA4-4938-872A-B38BEB13AC06}"/>
              </a:ext>
            </a:extLst>
          </p:cNvPr>
          <p:cNvSpPr>
            <a:spLocks noGrp="1"/>
          </p:cNvSpPr>
          <p:nvPr>
            <p:ph type="body" sz="quarter" idx="12"/>
          </p:nvPr>
        </p:nvSpPr>
        <p:spPr>
          <a:xfrm>
            <a:off x="1525301" y="2962531"/>
            <a:ext cx="7799387" cy="1534757"/>
          </a:xfrm>
        </p:spPr>
        <p:txBody>
          <a:bodyPr/>
          <a:lstStyle/>
          <a:p>
            <a:pPr algn="l"/>
            <a:r>
              <a:rPr lang="en-US" sz="2800" dirty="0"/>
              <a:t>Generativ KI</a:t>
            </a:r>
          </a:p>
          <a:p>
            <a:pPr algn="l"/>
            <a:r>
              <a:rPr lang="en-US" sz="2800" dirty="0"/>
              <a:t>Klassifiserings-KI</a:t>
            </a:r>
          </a:p>
          <a:p>
            <a:pPr algn="l"/>
            <a:r>
              <a:rPr lang="en-US" sz="2800" dirty="0"/>
              <a:t>Prediktiv KI</a:t>
            </a:r>
          </a:p>
        </p:txBody>
      </p:sp>
    </p:spTree>
    <p:extLst>
      <p:ext uri="{BB962C8B-B14F-4D97-AF65-F5344CB8AC3E}">
        <p14:creationId xmlns:p14="http://schemas.microsoft.com/office/powerpoint/2010/main" val="80354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27929-3F63-967E-9396-9DA789BB197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AF79A78-3260-2404-FDF1-67C8EA4115F0}"/>
              </a:ext>
            </a:extLst>
          </p:cNvPr>
          <p:cNvSpPr>
            <a:spLocks noGrp="1"/>
          </p:cNvSpPr>
          <p:nvPr>
            <p:ph type="title"/>
          </p:nvPr>
        </p:nvSpPr>
        <p:spPr>
          <a:xfrm>
            <a:off x="762000" y="715961"/>
            <a:ext cx="6477000" cy="1189038"/>
          </a:xfrm>
        </p:spPr>
        <p:txBody>
          <a:bodyPr/>
          <a:lstStyle/>
          <a:p>
            <a:r>
              <a:rPr lang="en-US"/>
              <a:t>Generativ KI</a:t>
            </a:r>
            <a:endParaRPr lang="en-US" dirty="0"/>
          </a:p>
        </p:txBody>
      </p:sp>
      <p:sp>
        <p:nvSpPr>
          <p:cNvPr id="2" name="Text Placeholder 1">
            <a:extLst>
              <a:ext uri="{FF2B5EF4-FFF2-40B4-BE49-F238E27FC236}">
                <a16:creationId xmlns:a16="http://schemas.microsoft.com/office/drawing/2014/main" id="{811487D8-D276-8E14-1517-B811BDEA54AF}"/>
              </a:ext>
            </a:extLst>
          </p:cNvPr>
          <p:cNvSpPr>
            <a:spLocks noGrp="1"/>
          </p:cNvSpPr>
          <p:nvPr>
            <p:ph type="body" sz="quarter" idx="11"/>
          </p:nvPr>
        </p:nvSpPr>
        <p:spPr>
          <a:xfrm>
            <a:off x="602974" y="1601784"/>
            <a:ext cx="5493026" cy="2095572"/>
          </a:xfrm>
        </p:spPr>
        <p:txBody>
          <a:bodyPr/>
          <a:lstStyle/>
          <a:p>
            <a:pPr lvl="1"/>
            <a:r>
              <a:rPr lang="en-US" dirty="0"/>
              <a:t>Genererer innhold som tekst, bilder eller video basert på mønstre den har lært fra treningsdata. </a:t>
            </a:r>
          </a:p>
          <a:p>
            <a:pPr lvl="1"/>
            <a:endParaRPr lang="en-US" dirty="0"/>
          </a:p>
          <a:p>
            <a:pPr lvl="1"/>
            <a:r>
              <a:rPr lang="nb-NO"/>
              <a:t>Regner ut det mest sannsynlige neste elementet i en sekvens – enten det er ord i en setning, eller piksler i et bilde.</a:t>
            </a:r>
            <a:endParaRPr lang="en-US" dirty="0"/>
          </a:p>
        </p:txBody>
      </p:sp>
      <p:sp>
        <p:nvSpPr>
          <p:cNvPr id="6" name="Text Placeholder 1">
            <a:extLst>
              <a:ext uri="{FF2B5EF4-FFF2-40B4-BE49-F238E27FC236}">
                <a16:creationId xmlns:a16="http://schemas.microsoft.com/office/drawing/2014/main" id="{F3F29580-DFFB-F775-4726-2000ADFFDF5F}"/>
              </a:ext>
            </a:extLst>
          </p:cNvPr>
          <p:cNvSpPr txBox="1">
            <a:spLocks/>
          </p:cNvSpPr>
          <p:nvPr/>
        </p:nvSpPr>
        <p:spPr>
          <a:xfrm>
            <a:off x="762000" y="3776869"/>
            <a:ext cx="5493026" cy="2095572"/>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b="1" kern="1200">
                <a:solidFill>
                  <a:schemeClr val="bg1"/>
                </a:solidFill>
                <a:latin typeface="+mn-lt"/>
                <a:ea typeface="+mn-ea"/>
                <a:cs typeface="+mn-cs"/>
              </a:defRPr>
            </a:lvl1pPr>
            <a:lvl2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None/>
            </a:pPr>
            <a:r>
              <a:rPr lang="nb-NO" b="1" dirty="0"/>
              <a:t>Eksempel:</a:t>
            </a:r>
          </a:p>
        </p:txBody>
      </p:sp>
      <p:pic>
        <p:nvPicPr>
          <p:cNvPr id="9" name="Bilde 8" descr="Et bilde som inneholder piksel, tegnefilm, Kreativ kunst, kunst&#10;&#10;KI-generert innhold kan være feil.">
            <a:extLst>
              <a:ext uri="{FF2B5EF4-FFF2-40B4-BE49-F238E27FC236}">
                <a16:creationId xmlns:a16="http://schemas.microsoft.com/office/drawing/2014/main" id="{7E3D956A-ECE1-55BA-A687-120BFA482415}"/>
              </a:ext>
            </a:extLst>
          </p:cNvPr>
          <p:cNvPicPr>
            <a:picLocks noChangeAspect="1"/>
          </p:cNvPicPr>
          <p:nvPr/>
        </p:nvPicPr>
        <p:blipFill>
          <a:blip r:embed="rId2"/>
          <a:stretch>
            <a:fillRect/>
          </a:stretch>
        </p:blipFill>
        <p:spPr>
          <a:xfrm>
            <a:off x="2128078" y="3916015"/>
            <a:ext cx="2442817" cy="2442817"/>
          </a:xfrm>
          <a:prstGeom prst="rect">
            <a:avLst/>
          </a:prstGeom>
        </p:spPr>
      </p:pic>
    </p:spTree>
    <p:extLst>
      <p:ext uri="{BB962C8B-B14F-4D97-AF65-F5344CB8AC3E}">
        <p14:creationId xmlns:p14="http://schemas.microsoft.com/office/powerpoint/2010/main" val="327778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8B78A-C753-AF3F-E5B5-E55FD94F11A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AA37E24-FEFA-F99E-BF3E-508799238D7F}"/>
              </a:ext>
            </a:extLst>
          </p:cNvPr>
          <p:cNvSpPr>
            <a:spLocks noGrp="1"/>
          </p:cNvSpPr>
          <p:nvPr>
            <p:ph type="title"/>
          </p:nvPr>
        </p:nvSpPr>
        <p:spPr>
          <a:xfrm>
            <a:off x="762000" y="715961"/>
            <a:ext cx="6477000" cy="1189038"/>
          </a:xfrm>
        </p:spPr>
        <p:txBody>
          <a:bodyPr/>
          <a:lstStyle/>
          <a:p>
            <a:r>
              <a:rPr lang="en-US"/>
              <a:t>Klassifiserings-KI</a:t>
            </a:r>
            <a:endParaRPr lang="en-US" dirty="0"/>
          </a:p>
        </p:txBody>
      </p:sp>
      <p:sp>
        <p:nvSpPr>
          <p:cNvPr id="2" name="Text Placeholder 1">
            <a:extLst>
              <a:ext uri="{FF2B5EF4-FFF2-40B4-BE49-F238E27FC236}">
                <a16:creationId xmlns:a16="http://schemas.microsoft.com/office/drawing/2014/main" id="{DF7F3AFE-1F26-E1DC-5AF2-64C62433B42C}"/>
              </a:ext>
            </a:extLst>
          </p:cNvPr>
          <p:cNvSpPr>
            <a:spLocks noGrp="1"/>
          </p:cNvSpPr>
          <p:nvPr>
            <p:ph type="body" sz="quarter" idx="11"/>
          </p:nvPr>
        </p:nvSpPr>
        <p:spPr>
          <a:xfrm>
            <a:off x="602974" y="1601784"/>
            <a:ext cx="5493026" cy="2095572"/>
          </a:xfrm>
        </p:spPr>
        <p:txBody>
          <a:bodyPr/>
          <a:lstStyle/>
          <a:p>
            <a:pPr lvl="1"/>
            <a:r>
              <a:rPr lang="nb-NO" dirty="0"/>
              <a:t>Klassifiserings KI plasserer allerede eksisterende innhold inn i kategorier. Disse kategoriene har man bestemt på forhånd, og lært maskinen hvordan den skal sortere. </a:t>
            </a:r>
          </a:p>
          <a:p>
            <a:pPr lvl="1"/>
            <a:r>
              <a:rPr lang="nb-NO" dirty="0"/>
              <a:t>Se for deg sorterting av en skittentøyskurv </a:t>
            </a:r>
          </a:p>
          <a:p>
            <a:pPr lvl="1"/>
            <a:endParaRPr lang="nb-NO" dirty="0"/>
          </a:p>
        </p:txBody>
      </p:sp>
      <p:sp>
        <p:nvSpPr>
          <p:cNvPr id="3" name="Text Placeholder 1">
            <a:extLst>
              <a:ext uri="{FF2B5EF4-FFF2-40B4-BE49-F238E27FC236}">
                <a16:creationId xmlns:a16="http://schemas.microsoft.com/office/drawing/2014/main" id="{2EDC472A-3BA5-68CD-E338-68348F073B24}"/>
              </a:ext>
            </a:extLst>
          </p:cNvPr>
          <p:cNvSpPr txBox="1">
            <a:spLocks/>
          </p:cNvSpPr>
          <p:nvPr/>
        </p:nvSpPr>
        <p:spPr>
          <a:xfrm>
            <a:off x="762000" y="3758992"/>
            <a:ext cx="5493026" cy="2095572"/>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b="1" kern="1200">
                <a:solidFill>
                  <a:schemeClr val="bg1"/>
                </a:solidFill>
                <a:latin typeface="+mn-lt"/>
                <a:ea typeface="+mn-ea"/>
                <a:cs typeface="+mn-cs"/>
              </a:defRPr>
            </a:lvl1pPr>
            <a:lvl2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None/>
            </a:pPr>
            <a:r>
              <a:rPr lang="nb-NO" b="1" dirty="0"/>
              <a:t>Eksempel:</a:t>
            </a:r>
          </a:p>
        </p:txBody>
      </p:sp>
      <p:pic>
        <p:nvPicPr>
          <p:cNvPr id="5" name="Bilde 4">
            <a:extLst>
              <a:ext uri="{FF2B5EF4-FFF2-40B4-BE49-F238E27FC236}">
                <a16:creationId xmlns:a16="http://schemas.microsoft.com/office/drawing/2014/main" id="{40B19E73-AB33-281E-FDEF-EE8200515141}"/>
              </a:ext>
            </a:extLst>
          </p:cNvPr>
          <p:cNvPicPr>
            <a:picLocks noChangeAspect="1"/>
          </p:cNvPicPr>
          <p:nvPr/>
        </p:nvPicPr>
        <p:blipFill>
          <a:blip r:embed="rId3"/>
          <a:stretch>
            <a:fillRect/>
          </a:stretch>
        </p:blipFill>
        <p:spPr>
          <a:xfrm>
            <a:off x="762000" y="4140393"/>
            <a:ext cx="1871832" cy="2522904"/>
          </a:xfrm>
          <a:prstGeom prst="rect">
            <a:avLst/>
          </a:prstGeom>
        </p:spPr>
      </p:pic>
      <p:pic>
        <p:nvPicPr>
          <p:cNvPr id="6" name="Bilde 5">
            <a:extLst>
              <a:ext uri="{FF2B5EF4-FFF2-40B4-BE49-F238E27FC236}">
                <a16:creationId xmlns:a16="http://schemas.microsoft.com/office/drawing/2014/main" id="{DD61880C-7EB9-F828-26A6-3AD1BC3DF342}"/>
              </a:ext>
            </a:extLst>
          </p:cNvPr>
          <p:cNvPicPr>
            <a:picLocks noChangeAspect="1"/>
          </p:cNvPicPr>
          <p:nvPr/>
        </p:nvPicPr>
        <p:blipFill rotWithShape="1">
          <a:blip r:embed="rId4"/>
          <a:srcRect l="1608" t="12478" r="1411" b="19763"/>
          <a:stretch/>
        </p:blipFill>
        <p:spPr>
          <a:xfrm>
            <a:off x="3273504" y="4140393"/>
            <a:ext cx="1818772" cy="2612099"/>
          </a:xfrm>
          <a:prstGeom prst="rect">
            <a:avLst/>
          </a:prstGeom>
        </p:spPr>
      </p:pic>
      <p:pic>
        <p:nvPicPr>
          <p:cNvPr id="4" name="Bilde 3">
            <a:extLst>
              <a:ext uri="{FF2B5EF4-FFF2-40B4-BE49-F238E27FC236}">
                <a16:creationId xmlns:a16="http://schemas.microsoft.com/office/drawing/2014/main" id="{F0B4CCFA-3927-E632-324C-73389FB6CC17}"/>
              </a:ext>
            </a:extLst>
          </p:cNvPr>
          <p:cNvPicPr>
            <a:picLocks noChangeAspect="1"/>
          </p:cNvPicPr>
          <p:nvPr/>
        </p:nvPicPr>
        <p:blipFill>
          <a:blip r:embed="rId5"/>
          <a:stretch>
            <a:fillRect/>
          </a:stretch>
        </p:blipFill>
        <p:spPr>
          <a:xfrm>
            <a:off x="5329012" y="2267311"/>
            <a:ext cx="1533975" cy="1533975"/>
          </a:xfrm>
          <a:prstGeom prst="rect">
            <a:avLst/>
          </a:prstGeom>
        </p:spPr>
      </p:pic>
    </p:spTree>
    <p:extLst>
      <p:ext uri="{BB962C8B-B14F-4D97-AF65-F5344CB8AC3E}">
        <p14:creationId xmlns:p14="http://schemas.microsoft.com/office/powerpoint/2010/main" val="377850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4CCB7-9528-0256-17CA-E8CC39C05E9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C2654AA-1A1A-11A7-EBD8-F75CB205384D}"/>
              </a:ext>
            </a:extLst>
          </p:cNvPr>
          <p:cNvSpPr>
            <a:spLocks noGrp="1"/>
          </p:cNvSpPr>
          <p:nvPr>
            <p:ph type="title"/>
          </p:nvPr>
        </p:nvSpPr>
        <p:spPr>
          <a:xfrm>
            <a:off x="762000" y="715961"/>
            <a:ext cx="6477000" cy="1189038"/>
          </a:xfrm>
        </p:spPr>
        <p:txBody>
          <a:bodyPr/>
          <a:lstStyle/>
          <a:p>
            <a:r>
              <a:rPr lang="en-US"/>
              <a:t>Prediksjons-KI</a:t>
            </a:r>
            <a:endParaRPr lang="en-US" dirty="0"/>
          </a:p>
        </p:txBody>
      </p:sp>
      <p:sp>
        <p:nvSpPr>
          <p:cNvPr id="2" name="Text Placeholder 1">
            <a:extLst>
              <a:ext uri="{FF2B5EF4-FFF2-40B4-BE49-F238E27FC236}">
                <a16:creationId xmlns:a16="http://schemas.microsoft.com/office/drawing/2014/main" id="{A1DEFACC-2411-BD77-3903-76883CC0F282}"/>
              </a:ext>
            </a:extLst>
          </p:cNvPr>
          <p:cNvSpPr>
            <a:spLocks noGrp="1"/>
          </p:cNvSpPr>
          <p:nvPr>
            <p:ph type="body" sz="quarter" idx="11"/>
          </p:nvPr>
        </p:nvSpPr>
        <p:spPr>
          <a:xfrm>
            <a:off x="602974" y="1601784"/>
            <a:ext cx="6040422" cy="2095572"/>
          </a:xfrm>
        </p:spPr>
        <p:txBody>
          <a:bodyPr/>
          <a:lstStyle/>
          <a:p>
            <a:pPr lvl="1"/>
            <a:r>
              <a:rPr lang="nb-NO"/>
              <a:t>Prediksjons-KI er når maskinen bruker mønstre fra data den har sett og lært, til å prøve å forutsi hva som kommer til å skje videre</a:t>
            </a:r>
            <a:endParaRPr lang="nb-NO" dirty="0"/>
          </a:p>
          <a:p>
            <a:pPr lvl="1"/>
            <a:r>
              <a:rPr lang="nb-NO" dirty="0"/>
              <a:t>Beregner sannsynligheten for hva som vil skje videre. </a:t>
            </a:r>
          </a:p>
          <a:p>
            <a:pPr lvl="1"/>
            <a:endParaRPr lang="nb-NO" dirty="0"/>
          </a:p>
        </p:txBody>
      </p:sp>
      <p:sp>
        <p:nvSpPr>
          <p:cNvPr id="3" name="Text Placeholder 1">
            <a:extLst>
              <a:ext uri="{FF2B5EF4-FFF2-40B4-BE49-F238E27FC236}">
                <a16:creationId xmlns:a16="http://schemas.microsoft.com/office/drawing/2014/main" id="{04FA6705-DD6D-DE76-48CA-2CEB7B1747E9}"/>
              </a:ext>
            </a:extLst>
          </p:cNvPr>
          <p:cNvSpPr txBox="1">
            <a:spLocks/>
          </p:cNvSpPr>
          <p:nvPr/>
        </p:nvSpPr>
        <p:spPr>
          <a:xfrm>
            <a:off x="762000" y="3609488"/>
            <a:ext cx="5493026" cy="2095572"/>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b="1" kern="1200">
                <a:solidFill>
                  <a:schemeClr val="bg1"/>
                </a:solidFill>
                <a:latin typeface="+mn-lt"/>
                <a:ea typeface="+mn-ea"/>
                <a:cs typeface="+mn-cs"/>
              </a:defRPr>
            </a:lvl1pPr>
            <a:lvl2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None/>
            </a:pPr>
            <a:r>
              <a:rPr lang="nb-NO" b="1" dirty="0"/>
              <a:t>Eksempel:</a:t>
            </a:r>
          </a:p>
        </p:txBody>
      </p:sp>
      <p:pic>
        <p:nvPicPr>
          <p:cNvPr id="4" name="Bilde 3">
            <a:extLst>
              <a:ext uri="{FF2B5EF4-FFF2-40B4-BE49-F238E27FC236}">
                <a16:creationId xmlns:a16="http://schemas.microsoft.com/office/drawing/2014/main" id="{60622651-A807-31DC-187B-DF9B901BAE3D}"/>
              </a:ext>
            </a:extLst>
          </p:cNvPr>
          <p:cNvPicPr>
            <a:picLocks noChangeAspect="1"/>
          </p:cNvPicPr>
          <p:nvPr/>
        </p:nvPicPr>
        <p:blipFill>
          <a:blip r:embed="rId3"/>
          <a:stretch>
            <a:fillRect/>
          </a:stretch>
        </p:blipFill>
        <p:spPr>
          <a:xfrm>
            <a:off x="852715" y="4077837"/>
            <a:ext cx="2565178" cy="2356757"/>
          </a:xfrm>
          <a:prstGeom prst="rect">
            <a:avLst/>
          </a:prstGeom>
        </p:spPr>
      </p:pic>
    </p:spTree>
    <p:extLst>
      <p:ext uri="{BB962C8B-B14F-4D97-AF65-F5344CB8AC3E}">
        <p14:creationId xmlns:p14="http://schemas.microsoft.com/office/powerpoint/2010/main" val="42949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471B081-E05F-A925-24D2-4BF0571AC8AD}"/>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5" name="AQOCsWdMDq9WNYYDyU3mhxCX4t6Pbid3adJx9o4Z66KDsILNHNc3qteobtddiQT40085HqdqdAUherGreYXCtoVUPKfPQuIoWgnp6J0">
            <a:hlinkClick r:id="" action="ppaction://media"/>
            <a:extLst>
              <a:ext uri="{FF2B5EF4-FFF2-40B4-BE49-F238E27FC236}">
                <a16:creationId xmlns:a16="http://schemas.microsoft.com/office/drawing/2014/main" id="{ABAA2362-CFB6-51B2-5CB7-9D2F747F660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768102" y="-249482"/>
            <a:ext cx="4302471" cy="7655138"/>
          </a:xfrm>
          <a:prstGeom prst="rect">
            <a:avLst/>
          </a:prstGeom>
        </p:spPr>
      </p:pic>
      <p:sp>
        <p:nvSpPr>
          <p:cNvPr id="6" name="TekstSylinder 5">
            <a:extLst>
              <a:ext uri="{FF2B5EF4-FFF2-40B4-BE49-F238E27FC236}">
                <a16:creationId xmlns:a16="http://schemas.microsoft.com/office/drawing/2014/main" id="{1669685C-AF2A-FC87-DC6E-5666D26B82B8}"/>
              </a:ext>
            </a:extLst>
          </p:cNvPr>
          <p:cNvSpPr txBox="1"/>
          <p:nvPr/>
        </p:nvSpPr>
        <p:spPr>
          <a:xfrm>
            <a:off x="8289235" y="6639339"/>
            <a:ext cx="3902765" cy="646331"/>
          </a:xfrm>
          <a:prstGeom prst="rect">
            <a:avLst/>
          </a:prstGeom>
          <a:noFill/>
        </p:spPr>
        <p:txBody>
          <a:bodyPr wrap="square" rtlCol="0">
            <a:spAutoFit/>
          </a:bodyPr>
          <a:lstStyle/>
          <a:p>
            <a:r>
              <a:rPr lang="nb-NO"/>
              <a:t>Publisert av @realdonaldtrump</a:t>
            </a:r>
          </a:p>
          <a:p>
            <a:r>
              <a:rPr lang="nb-NO"/>
              <a:t>på Instagram, 25.02.2025</a:t>
            </a:r>
          </a:p>
        </p:txBody>
      </p:sp>
    </p:spTree>
    <p:extLst>
      <p:ext uri="{BB962C8B-B14F-4D97-AF65-F5344CB8AC3E}">
        <p14:creationId xmlns:p14="http://schemas.microsoft.com/office/powerpoint/2010/main" val="11273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CDD4C-05B4-E963-B8D0-D90C94C4CF3E}"/>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5F9B8BC5-99FE-5C1A-09A0-06C21F983707}"/>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3" name="Bilde 2" descr="Et bilde som inneholder tekst, skjermbilde, Font, design&#10;&#10;KI-generert innhold kan være feil.">
            <a:extLst>
              <a:ext uri="{FF2B5EF4-FFF2-40B4-BE49-F238E27FC236}">
                <a16:creationId xmlns:a16="http://schemas.microsoft.com/office/drawing/2014/main" id="{82CBCFEB-098A-9A4F-EA4F-AE02A68443C6}"/>
              </a:ext>
            </a:extLst>
          </p:cNvPr>
          <p:cNvPicPr>
            <a:picLocks noChangeAspect="1"/>
          </p:cNvPicPr>
          <p:nvPr/>
        </p:nvPicPr>
        <p:blipFill>
          <a:blip r:embed="rId3"/>
          <a:srcRect b="42585"/>
          <a:stretch/>
        </p:blipFill>
        <p:spPr>
          <a:xfrm>
            <a:off x="3191980" y="0"/>
            <a:ext cx="5808039" cy="7217093"/>
          </a:xfrm>
          <a:prstGeom prst="rect">
            <a:avLst/>
          </a:prstGeom>
        </p:spPr>
      </p:pic>
    </p:spTree>
    <p:extLst>
      <p:ext uri="{BB962C8B-B14F-4D97-AF65-F5344CB8AC3E}">
        <p14:creationId xmlns:p14="http://schemas.microsoft.com/office/powerpoint/2010/main" val="211539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AFBCC-EC69-56F0-477F-E8B31949BEC9}"/>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BCE2209F-FACE-42C3-B68F-6B36435D8F91}"/>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5" name="Bilde 4" descr="Et bilde som inneholder tekst, skjermbilde, Menneskeansikt, person&#10;&#10;KI-generert innhold kan være feil.">
            <a:extLst>
              <a:ext uri="{FF2B5EF4-FFF2-40B4-BE49-F238E27FC236}">
                <a16:creationId xmlns:a16="http://schemas.microsoft.com/office/drawing/2014/main" id="{F1AF4DDF-989B-A603-3BDB-E3440B3138AD}"/>
              </a:ext>
            </a:extLst>
          </p:cNvPr>
          <p:cNvPicPr>
            <a:picLocks noChangeAspect="1"/>
          </p:cNvPicPr>
          <p:nvPr/>
        </p:nvPicPr>
        <p:blipFill>
          <a:blip r:embed="rId3"/>
          <a:srcRect l="2087"/>
          <a:stretch/>
        </p:blipFill>
        <p:spPr>
          <a:xfrm>
            <a:off x="-492682" y="1524359"/>
            <a:ext cx="13170737" cy="4820455"/>
          </a:xfrm>
          <a:prstGeom prst="rect">
            <a:avLst/>
          </a:prstGeom>
        </p:spPr>
      </p:pic>
    </p:spTree>
    <p:extLst>
      <p:ext uri="{BB962C8B-B14F-4D97-AF65-F5344CB8AC3E}">
        <p14:creationId xmlns:p14="http://schemas.microsoft.com/office/powerpoint/2010/main" val="2672178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A603AE-F4FD-4598-42CA-ED1B52D337DA}"/>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7E081A01-AAD7-575B-4E12-0064E15A6400}"/>
              </a:ext>
            </a:extLst>
          </p:cNvPr>
          <p:cNvSpPr>
            <a:spLocks noGrp="1"/>
          </p:cNvSpPr>
          <p:nvPr>
            <p:ph type="body" sz="quarter" idx="12"/>
          </p:nvPr>
        </p:nvSpPr>
        <p:spPr/>
        <p:txBody>
          <a:bodyPr/>
          <a:lstStyle/>
          <a:p>
            <a:endParaRPr lang="nb-NO"/>
          </a:p>
        </p:txBody>
      </p:sp>
      <p:sp>
        <p:nvSpPr>
          <p:cNvPr id="4" name="Rektangel 3">
            <a:extLst>
              <a:ext uri="{FF2B5EF4-FFF2-40B4-BE49-F238E27FC236}">
                <a16:creationId xmlns:a16="http://schemas.microsoft.com/office/drawing/2014/main" id="{37C686D8-B446-5C28-0C01-1ACE45DA9259}"/>
              </a:ext>
            </a:extLst>
          </p:cNvPr>
          <p:cNvSpPr/>
          <p:nvPr/>
        </p:nvSpPr>
        <p:spPr>
          <a:xfrm>
            <a:off x="-596348" y="-437322"/>
            <a:ext cx="13378070" cy="8030818"/>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solidFill>
                <a:schemeClr val="tx1"/>
              </a:solidFill>
            </a:endParaRPr>
          </a:p>
        </p:txBody>
      </p:sp>
      <p:pic>
        <p:nvPicPr>
          <p:cNvPr id="5" name="Bilde 4">
            <a:extLst>
              <a:ext uri="{FF2B5EF4-FFF2-40B4-BE49-F238E27FC236}">
                <a16:creationId xmlns:a16="http://schemas.microsoft.com/office/drawing/2014/main" id="{EE48ECE6-D642-AF73-142F-A5BFC179D49E}"/>
              </a:ext>
            </a:extLst>
          </p:cNvPr>
          <p:cNvPicPr>
            <a:picLocks noChangeAspect="1"/>
          </p:cNvPicPr>
          <p:nvPr/>
        </p:nvPicPr>
        <p:blipFill>
          <a:blip r:embed="rId2"/>
          <a:stretch>
            <a:fillRect/>
          </a:stretch>
        </p:blipFill>
        <p:spPr>
          <a:xfrm>
            <a:off x="4108450" y="1447800"/>
            <a:ext cx="3975100" cy="3962400"/>
          </a:xfrm>
          <a:prstGeom prst="rect">
            <a:avLst/>
          </a:prstGeom>
        </p:spPr>
      </p:pic>
      <p:sp>
        <p:nvSpPr>
          <p:cNvPr id="6" name="Text Placeholder 2">
            <a:extLst>
              <a:ext uri="{FF2B5EF4-FFF2-40B4-BE49-F238E27FC236}">
                <a16:creationId xmlns:a16="http://schemas.microsoft.com/office/drawing/2014/main" id="{0328E776-C717-5086-BC4D-BFF26B51A13F}"/>
              </a:ext>
            </a:extLst>
          </p:cNvPr>
          <p:cNvSpPr txBox="1">
            <a:spLocks/>
          </p:cNvSpPr>
          <p:nvPr/>
        </p:nvSpPr>
        <p:spPr>
          <a:xfrm>
            <a:off x="3241342" y="641473"/>
            <a:ext cx="6108960" cy="360550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20000"/>
              </a:lnSpc>
              <a:spcAft>
                <a:spcPts val="0"/>
              </a:spcAft>
              <a:buNone/>
            </a:pPr>
            <a:r>
              <a:rPr lang="en-US" sz="2000" dirty="0"/>
              <a:t>Teknologi er i og for seg aldri vondt eller godt. </a:t>
            </a:r>
          </a:p>
        </p:txBody>
      </p:sp>
    </p:spTree>
    <p:extLst>
      <p:ext uri="{BB962C8B-B14F-4D97-AF65-F5344CB8AC3E}">
        <p14:creationId xmlns:p14="http://schemas.microsoft.com/office/powerpoint/2010/main" val="354690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2EE63-450A-B8D5-B7DB-77EC78D31EC0}"/>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94E4D17-485A-7031-A8A1-65BA95C79538}"/>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E77A6CF8-8182-4C22-1757-8F04CA38A752}"/>
              </a:ext>
            </a:extLst>
          </p:cNvPr>
          <p:cNvSpPr>
            <a:spLocks noGrp="1"/>
          </p:cNvSpPr>
          <p:nvPr>
            <p:ph type="body" sz="quarter" idx="12"/>
          </p:nvPr>
        </p:nvSpPr>
        <p:spPr/>
        <p:txBody>
          <a:bodyPr/>
          <a:lstStyle/>
          <a:p>
            <a:endParaRPr lang="nb-NO"/>
          </a:p>
        </p:txBody>
      </p:sp>
      <p:sp>
        <p:nvSpPr>
          <p:cNvPr id="4" name="Rektangel 3">
            <a:extLst>
              <a:ext uri="{FF2B5EF4-FFF2-40B4-BE49-F238E27FC236}">
                <a16:creationId xmlns:a16="http://schemas.microsoft.com/office/drawing/2014/main" id="{DA9FD171-E619-E23C-F411-F055088FC10A}"/>
              </a:ext>
            </a:extLst>
          </p:cNvPr>
          <p:cNvSpPr/>
          <p:nvPr/>
        </p:nvSpPr>
        <p:spPr>
          <a:xfrm>
            <a:off x="-593036" y="-139866"/>
            <a:ext cx="13378070" cy="8030818"/>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solidFill>
                <a:schemeClr val="tx1"/>
              </a:solidFill>
            </a:endParaRPr>
          </a:p>
        </p:txBody>
      </p:sp>
      <p:pic>
        <p:nvPicPr>
          <p:cNvPr id="5" name="Bilde 4">
            <a:extLst>
              <a:ext uri="{FF2B5EF4-FFF2-40B4-BE49-F238E27FC236}">
                <a16:creationId xmlns:a16="http://schemas.microsoft.com/office/drawing/2014/main" id="{5076CEA3-65CF-008E-8281-767E9137194A}"/>
              </a:ext>
            </a:extLst>
          </p:cNvPr>
          <p:cNvPicPr>
            <a:picLocks noChangeAspect="1"/>
          </p:cNvPicPr>
          <p:nvPr/>
        </p:nvPicPr>
        <p:blipFill>
          <a:blip r:embed="rId2"/>
          <a:stretch>
            <a:fillRect/>
          </a:stretch>
        </p:blipFill>
        <p:spPr>
          <a:xfrm>
            <a:off x="4108450" y="1447800"/>
            <a:ext cx="3975100" cy="3962400"/>
          </a:xfrm>
          <a:prstGeom prst="rect">
            <a:avLst/>
          </a:prstGeom>
        </p:spPr>
      </p:pic>
      <p:sp>
        <p:nvSpPr>
          <p:cNvPr id="6" name="Text Placeholder 2">
            <a:extLst>
              <a:ext uri="{FF2B5EF4-FFF2-40B4-BE49-F238E27FC236}">
                <a16:creationId xmlns:a16="http://schemas.microsoft.com/office/drawing/2014/main" id="{7BB9A493-AA59-390C-CFF0-8A301DBEDD80}"/>
              </a:ext>
            </a:extLst>
          </p:cNvPr>
          <p:cNvSpPr txBox="1">
            <a:spLocks/>
          </p:cNvSpPr>
          <p:nvPr/>
        </p:nvSpPr>
        <p:spPr>
          <a:xfrm>
            <a:off x="3241342" y="641473"/>
            <a:ext cx="6108960" cy="360550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20000"/>
              </a:lnSpc>
              <a:spcAft>
                <a:spcPts val="0"/>
              </a:spcAft>
              <a:buNone/>
            </a:pPr>
            <a:r>
              <a:rPr lang="en-US" sz="2000" dirty="0"/>
              <a:t>Teknologi er i og for seg aldri vondt eller godt. </a:t>
            </a:r>
          </a:p>
        </p:txBody>
      </p:sp>
      <p:sp>
        <p:nvSpPr>
          <p:cNvPr id="7" name="Text Placeholder 2">
            <a:extLst>
              <a:ext uri="{FF2B5EF4-FFF2-40B4-BE49-F238E27FC236}">
                <a16:creationId xmlns:a16="http://schemas.microsoft.com/office/drawing/2014/main" id="{3D247C92-FDCF-4756-8665-CF9A41048CFC}"/>
              </a:ext>
            </a:extLst>
          </p:cNvPr>
          <p:cNvSpPr txBox="1">
            <a:spLocks/>
          </p:cNvSpPr>
          <p:nvPr/>
        </p:nvSpPr>
        <p:spPr>
          <a:xfrm>
            <a:off x="3180199" y="5600975"/>
            <a:ext cx="6108960" cy="360550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20000"/>
              </a:lnSpc>
              <a:spcAft>
                <a:spcPts val="0"/>
              </a:spcAft>
              <a:buNone/>
            </a:pPr>
            <a:r>
              <a:rPr lang="en-US" sz="2000" dirty="0"/>
              <a:t>Som en hammer – du kan slå inn en spiker eller slå ned en fyr. Hammeren er fortsatt bare en hammer.</a:t>
            </a:r>
          </a:p>
        </p:txBody>
      </p:sp>
    </p:spTree>
    <p:extLst>
      <p:ext uri="{BB962C8B-B14F-4D97-AF65-F5344CB8AC3E}">
        <p14:creationId xmlns:p14="http://schemas.microsoft.com/office/powerpoint/2010/main" val="321023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49B7F-1BAD-14EF-67AA-64324CD0450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23C90FA-C1EC-E0AD-F975-A8DDC247AFAB}"/>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654272A2-0CAB-90D5-E428-D7549AFC3899}"/>
              </a:ext>
            </a:extLst>
          </p:cNvPr>
          <p:cNvSpPr>
            <a:spLocks noGrp="1"/>
          </p:cNvSpPr>
          <p:nvPr>
            <p:ph type="body" sz="quarter" idx="12"/>
          </p:nvPr>
        </p:nvSpPr>
        <p:spPr/>
        <p:txBody>
          <a:bodyPr/>
          <a:lstStyle/>
          <a:p>
            <a:endParaRPr lang="nb-NO"/>
          </a:p>
        </p:txBody>
      </p:sp>
      <p:sp>
        <p:nvSpPr>
          <p:cNvPr id="4" name="Rektangel 3">
            <a:extLst>
              <a:ext uri="{FF2B5EF4-FFF2-40B4-BE49-F238E27FC236}">
                <a16:creationId xmlns:a16="http://schemas.microsoft.com/office/drawing/2014/main" id="{65AB4D64-C75C-FCC8-006A-90CCBB67D0A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solidFill>
                <a:schemeClr val="tx1"/>
              </a:solidFill>
            </a:endParaRPr>
          </a:p>
        </p:txBody>
      </p:sp>
      <p:sp>
        <p:nvSpPr>
          <p:cNvPr id="8" name="Text Placeholder 1">
            <a:extLst>
              <a:ext uri="{FF2B5EF4-FFF2-40B4-BE49-F238E27FC236}">
                <a16:creationId xmlns:a16="http://schemas.microsoft.com/office/drawing/2014/main" id="{3A49EE72-4B20-B3DA-5C2C-556FFB945413}"/>
              </a:ext>
            </a:extLst>
          </p:cNvPr>
          <p:cNvSpPr txBox="1">
            <a:spLocks/>
          </p:cNvSpPr>
          <p:nvPr/>
        </p:nvSpPr>
        <p:spPr>
          <a:xfrm>
            <a:off x="654867" y="515448"/>
            <a:ext cx="4064069" cy="20955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dirty="0"/>
              <a:t>EU sin KI-forordning har en pyramide med ulike grader av risiko for KI-bruk. </a:t>
            </a:r>
          </a:p>
          <a:p>
            <a:pPr marL="0" lvl="1" indent="0" fontAlgn="auto">
              <a:spcAft>
                <a:spcPts val="0"/>
              </a:spcAft>
              <a:buFont typeface="Arial" panose="020B0604020202020204" pitchFamily="34" charset="0"/>
              <a:buNone/>
            </a:pPr>
            <a:endParaRPr lang="nb-NO" dirty="0"/>
          </a:p>
        </p:txBody>
      </p:sp>
      <p:pic>
        <p:nvPicPr>
          <p:cNvPr id="9" name="Bilde 8" descr="Et bilde som inneholder line, triangel, Fargerikt&#10;&#10;KI-generert innhold kan være feil.">
            <a:extLst>
              <a:ext uri="{FF2B5EF4-FFF2-40B4-BE49-F238E27FC236}">
                <a16:creationId xmlns:a16="http://schemas.microsoft.com/office/drawing/2014/main" id="{71FEBB51-93E9-2B48-6FBA-C5E18A632AA6}"/>
              </a:ext>
            </a:extLst>
          </p:cNvPr>
          <p:cNvPicPr>
            <a:picLocks noChangeAspect="1"/>
          </p:cNvPicPr>
          <p:nvPr/>
        </p:nvPicPr>
        <p:blipFill>
          <a:blip r:embed="rId3"/>
          <a:stretch>
            <a:fillRect/>
          </a:stretch>
        </p:blipFill>
        <p:spPr>
          <a:xfrm>
            <a:off x="0" y="1995467"/>
            <a:ext cx="6126381" cy="3175575"/>
          </a:xfrm>
          <a:prstGeom prst="rect">
            <a:avLst/>
          </a:prstGeom>
        </p:spPr>
      </p:pic>
      <p:sp>
        <p:nvSpPr>
          <p:cNvPr id="5" name="Text Placeholder 1">
            <a:extLst>
              <a:ext uri="{FF2B5EF4-FFF2-40B4-BE49-F238E27FC236}">
                <a16:creationId xmlns:a16="http://schemas.microsoft.com/office/drawing/2014/main" id="{69C8877E-D87D-9F7A-5260-72CA9683DE63}"/>
              </a:ext>
            </a:extLst>
          </p:cNvPr>
          <p:cNvSpPr txBox="1">
            <a:spLocks/>
          </p:cNvSpPr>
          <p:nvPr/>
        </p:nvSpPr>
        <p:spPr>
          <a:xfrm>
            <a:off x="5815743" y="1144737"/>
            <a:ext cx="5949108" cy="56448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b="1" dirty="0">
                <a:solidFill>
                  <a:srgbClr val="FF0000"/>
                </a:solidFill>
              </a:rPr>
              <a:t>Uakseptabel risiko: </a:t>
            </a:r>
            <a:r>
              <a:rPr lang="nb-NO" dirty="0"/>
              <a:t>KI skal IKKE brukes til dette.  </a:t>
            </a:r>
          </a:p>
          <a:p>
            <a:pPr marL="0" lvl="1" indent="0" fontAlgn="auto">
              <a:spcAft>
                <a:spcPts val="0"/>
              </a:spcAft>
              <a:buFont typeface="Arial" panose="020B0604020202020204" pitchFamily="34" charset="0"/>
              <a:buNone/>
            </a:pPr>
            <a:endParaRPr lang="nb-NO" dirty="0"/>
          </a:p>
          <a:p>
            <a:pPr marL="0" lvl="1" indent="0" fontAlgn="auto">
              <a:spcAft>
                <a:spcPts val="0"/>
              </a:spcAft>
              <a:buFont typeface="Arial" panose="020B0604020202020204" pitchFamily="34" charset="0"/>
              <a:buNone/>
            </a:pPr>
            <a:r>
              <a:rPr lang="nb-NO" b="1" dirty="0">
                <a:solidFill>
                  <a:srgbClr val="FE4387"/>
                </a:solidFill>
              </a:rPr>
              <a:t>Høyrisiko</a:t>
            </a:r>
            <a:r>
              <a:rPr lang="nb-NO" b="1" dirty="0">
                <a:solidFill>
                  <a:srgbClr val="7030A0"/>
                </a:solidFill>
              </a:rPr>
              <a:t>: </a:t>
            </a:r>
            <a:r>
              <a:rPr lang="nb-NO" dirty="0"/>
              <a:t>KI kan brukes, men med strenge regler og krav. </a:t>
            </a:r>
          </a:p>
          <a:p>
            <a:pPr marL="0" lvl="1" indent="0" fontAlgn="auto">
              <a:spcAft>
                <a:spcPts val="0"/>
              </a:spcAft>
              <a:buFont typeface="Arial" panose="020B0604020202020204" pitchFamily="34" charset="0"/>
              <a:buNone/>
            </a:pPr>
            <a:endParaRPr lang="nb-NO" dirty="0"/>
          </a:p>
          <a:p>
            <a:pPr marL="0" lvl="1" indent="0" fontAlgn="auto">
              <a:spcAft>
                <a:spcPts val="0"/>
              </a:spcAft>
              <a:buFont typeface="Arial" panose="020B0604020202020204" pitchFamily="34" charset="0"/>
              <a:buNone/>
            </a:pPr>
            <a:r>
              <a:rPr lang="nb-NO" b="1" dirty="0">
                <a:solidFill>
                  <a:srgbClr val="7030A0"/>
                </a:solidFill>
              </a:rPr>
              <a:t>Begrenset risiko: </a:t>
            </a:r>
            <a:r>
              <a:rPr lang="nb-NO" dirty="0"/>
              <a:t>KI kan brukes, men alle må være klar over at de bruker/konsumerer KI-innhold. </a:t>
            </a:r>
          </a:p>
          <a:p>
            <a:pPr marL="0" lvl="1" indent="0" fontAlgn="auto">
              <a:spcAft>
                <a:spcPts val="0"/>
              </a:spcAft>
              <a:buFont typeface="Arial" panose="020B0604020202020204" pitchFamily="34" charset="0"/>
              <a:buNone/>
            </a:pPr>
            <a:endParaRPr lang="nb-NO" dirty="0"/>
          </a:p>
          <a:p>
            <a:pPr marL="0" lvl="1" indent="0" fontAlgn="auto">
              <a:spcAft>
                <a:spcPts val="0"/>
              </a:spcAft>
              <a:buFont typeface="Arial" panose="020B0604020202020204" pitchFamily="34" charset="0"/>
              <a:buNone/>
            </a:pPr>
            <a:r>
              <a:rPr lang="nb-NO" b="1" dirty="0">
                <a:solidFill>
                  <a:schemeClr val="accent4">
                    <a:lumMod val="60000"/>
                    <a:lumOff val="40000"/>
                  </a:schemeClr>
                </a:solidFill>
              </a:rPr>
              <a:t>Minimal risiko: </a:t>
            </a:r>
            <a:r>
              <a:rPr lang="nb-NO" dirty="0"/>
              <a:t>KI kan brukes, og å bruke det utgjør lite til ingen fare.</a:t>
            </a:r>
          </a:p>
        </p:txBody>
      </p:sp>
    </p:spTree>
    <p:extLst>
      <p:ext uri="{BB962C8B-B14F-4D97-AF65-F5344CB8AC3E}">
        <p14:creationId xmlns:p14="http://schemas.microsoft.com/office/powerpoint/2010/main" val="2229768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AB7EE-5C5A-4239-F2ED-F8CB0F32C1D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C29F784-E30B-00C6-DE64-421FB815FD8D}"/>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D86E439E-9EF8-5C3C-B0D3-3A93AA6A7098}"/>
              </a:ext>
            </a:extLst>
          </p:cNvPr>
          <p:cNvSpPr>
            <a:spLocks noGrp="1"/>
          </p:cNvSpPr>
          <p:nvPr>
            <p:ph type="body" sz="quarter" idx="12"/>
          </p:nvPr>
        </p:nvSpPr>
        <p:spPr/>
        <p:txBody>
          <a:bodyPr/>
          <a:lstStyle/>
          <a:p>
            <a:endParaRPr lang="nb-NO"/>
          </a:p>
        </p:txBody>
      </p:sp>
      <p:sp>
        <p:nvSpPr>
          <p:cNvPr id="4" name="Rektangel 3">
            <a:extLst>
              <a:ext uri="{FF2B5EF4-FFF2-40B4-BE49-F238E27FC236}">
                <a16:creationId xmlns:a16="http://schemas.microsoft.com/office/drawing/2014/main" id="{5A524CE7-F8FA-F244-9349-34D69BA236ED}"/>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solidFill>
                <a:schemeClr val="tx1"/>
              </a:solidFill>
            </a:endParaRPr>
          </a:p>
        </p:txBody>
      </p:sp>
      <p:sp>
        <p:nvSpPr>
          <p:cNvPr id="8" name="Text Placeholder 1">
            <a:extLst>
              <a:ext uri="{FF2B5EF4-FFF2-40B4-BE49-F238E27FC236}">
                <a16:creationId xmlns:a16="http://schemas.microsoft.com/office/drawing/2014/main" id="{45084503-FBD8-747E-D299-9ABF0573BEE4}"/>
              </a:ext>
            </a:extLst>
          </p:cNvPr>
          <p:cNvSpPr txBox="1">
            <a:spLocks/>
          </p:cNvSpPr>
          <p:nvPr/>
        </p:nvSpPr>
        <p:spPr>
          <a:xfrm>
            <a:off x="654867" y="515448"/>
            <a:ext cx="4064069" cy="20955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dirty="0"/>
              <a:t>EU sin KI-lov har laget en pyramide med ulike grader av risiko for ulik KI-bruk. </a:t>
            </a:r>
          </a:p>
          <a:p>
            <a:pPr marL="0" lvl="1" indent="0" fontAlgn="auto">
              <a:spcAft>
                <a:spcPts val="0"/>
              </a:spcAft>
              <a:buFont typeface="Arial" panose="020B0604020202020204" pitchFamily="34" charset="0"/>
              <a:buNone/>
            </a:pPr>
            <a:endParaRPr lang="nb-NO" dirty="0"/>
          </a:p>
          <a:p>
            <a:pPr marL="0" lvl="1" indent="0" fontAlgn="auto">
              <a:spcAft>
                <a:spcPts val="0"/>
              </a:spcAft>
              <a:buFont typeface="Arial" panose="020B0604020202020204" pitchFamily="34" charset="0"/>
              <a:buNone/>
            </a:pPr>
            <a:r>
              <a:rPr lang="nb-NO" dirty="0"/>
              <a:t>Sorter eksemplene til høyre dit du tror de skal i pyramiden.</a:t>
            </a:r>
          </a:p>
        </p:txBody>
      </p:sp>
      <p:pic>
        <p:nvPicPr>
          <p:cNvPr id="9" name="Bilde 8" descr="Et bilde som inneholder line, triangel, Fargerikt&#10;&#10;KI-generert innhold kan være feil.">
            <a:extLst>
              <a:ext uri="{FF2B5EF4-FFF2-40B4-BE49-F238E27FC236}">
                <a16:creationId xmlns:a16="http://schemas.microsoft.com/office/drawing/2014/main" id="{B562C4F2-1CDB-7F33-C135-59BAA74E1B3E}"/>
              </a:ext>
            </a:extLst>
          </p:cNvPr>
          <p:cNvPicPr>
            <a:picLocks noChangeAspect="1"/>
          </p:cNvPicPr>
          <p:nvPr/>
        </p:nvPicPr>
        <p:blipFill>
          <a:blip r:embed="rId3"/>
          <a:stretch>
            <a:fillRect/>
          </a:stretch>
        </p:blipFill>
        <p:spPr>
          <a:xfrm>
            <a:off x="0" y="2966464"/>
            <a:ext cx="6126381" cy="3175575"/>
          </a:xfrm>
          <a:prstGeom prst="rect">
            <a:avLst/>
          </a:prstGeom>
        </p:spPr>
      </p:pic>
      <p:pic>
        <p:nvPicPr>
          <p:cNvPr id="11" name="Bilde 10" descr="Et bilde som inneholder PC-spill, Strategispill, Programvare for videospill, Eventyrspill&#10;&#10;KI-generert innhold kan være feil.">
            <a:extLst>
              <a:ext uri="{FF2B5EF4-FFF2-40B4-BE49-F238E27FC236}">
                <a16:creationId xmlns:a16="http://schemas.microsoft.com/office/drawing/2014/main" id="{00DAFE9E-2F5D-D31C-A889-1DB1A034B1EA}"/>
              </a:ext>
            </a:extLst>
          </p:cNvPr>
          <p:cNvPicPr>
            <a:picLocks noChangeAspect="1"/>
          </p:cNvPicPr>
          <p:nvPr/>
        </p:nvPicPr>
        <p:blipFill>
          <a:blip r:embed="rId4"/>
          <a:stretch>
            <a:fillRect/>
          </a:stretch>
        </p:blipFill>
        <p:spPr>
          <a:xfrm>
            <a:off x="6196556" y="792328"/>
            <a:ext cx="2025865" cy="1209892"/>
          </a:xfrm>
          <a:prstGeom prst="rect">
            <a:avLst/>
          </a:prstGeom>
        </p:spPr>
      </p:pic>
      <p:sp>
        <p:nvSpPr>
          <p:cNvPr id="12" name="Text Placeholder 1">
            <a:extLst>
              <a:ext uri="{FF2B5EF4-FFF2-40B4-BE49-F238E27FC236}">
                <a16:creationId xmlns:a16="http://schemas.microsoft.com/office/drawing/2014/main" id="{A401B52D-2875-EFC0-9EE4-ECFA445EC8B2}"/>
              </a:ext>
            </a:extLst>
          </p:cNvPr>
          <p:cNvSpPr txBox="1">
            <a:spLocks/>
          </p:cNvSpPr>
          <p:nvPr/>
        </p:nvSpPr>
        <p:spPr>
          <a:xfrm>
            <a:off x="6124514" y="1982874"/>
            <a:ext cx="2200760" cy="7583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sz="1100" dirty="0"/>
              <a:t>KI i spill for å gjøre</a:t>
            </a:r>
          </a:p>
          <a:p>
            <a:pPr marL="0" lvl="1" indent="0" fontAlgn="auto">
              <a:spcAft>
                <a:spcPts val="0"/>
              </a:spcAft>
              <a:buFont typeface="Arial" panose="020B0604020202020204" pitchFamily="34" charset="0"/>
              <a:buNone/>
            </a:pPr>
            <a:r>
              <a:rPr lang="nb-NO" sz="1100" dirty="0"/>
              <a:t>kamper mer spennende</a:t>
            </a:r>
          </a:p>
        </p:txBody>
      </p:sp>
      <p:pic>
        <p:nvPicPr>
          <p:cNvPr id="14" name="Bilde 13">
            <a:extLst>
              <a:ext uri="{FF2B5EF4-FFF2-40B4-BE49-F238E27FC236}">
                <a16:creationId xmlns:a16="http://schemas.microsoft.com/office/drawing/2014/main" id="{714002E5-6A19-A38B-3AFA-739B5511CAAE}"/>
              </a:ext>
            </a:extLst>
          </p:cNvPr>
          <p:cNvPicPr>
            <a:picLocks noChangeAspect="1"/>
          </p:cNvPicPr>
          <p:nvPr/>
        </p:nvPicPr>
        <p:blipFill>
          <a:blip r:embed="rId5"/>
          <a:stretch>
            <a:fillRect/>
          </a:stretch>
        </p:blipFill>
        <p:spPr>
          <a:xfrm>
            <a:off x="6196556" y="2516262"/>
            <a:ext cx="2002352" cy="1371611"/>
          </a:xfrm>
          <a:prstGeom prst="rect">
            <a:avLst/>
          </a:prstGeom>
        </p:spPr>
      </p:pic>
      <p:sp>
        <p:nvSpPr>
          <p:cNvPr id="15" name="Text Placeholder 1">
            <a:extLst>
              <a:ext uri="{FF2B5EF4-FFF2-40B4-BE49-F238E27FC236}">
                <a16:creationId xmlns:a16="http://schemas.microsoft.com/office/drawing/2014/main" id="{57A9F82F-EF79-5248-7A26-90D7A3209218}"/>
              </a:ext>
            </a:extLst>
          </p:cNvPr>
          <p:cNvSpPr txBox="1">
            <a:spLocks/>
          </p:cNvSpPr>
          <p:nvPr/>
        </p:nvSpPr>
        <p:spPr>
          <a:xfrm>
            <a:off x="6113039" y="3883379"/>
            <a:ext cx="2834302" cy="7583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sz="1200" dirty="0"/>
              <a:t>KI for å ansette folk til en jobb. </a:t>
            </a:r>
          </a:p>
        </p:txBody>
      </p:sp>
      <p:pic>
        <p:nvPicPr>
          <p:cNvPr id="17" name="Bilde 16" descr="Et bilde som inneholder håndskrift, Font, kalligrafi&#10;&#10;KI-generert innhold kan være feil.">
            <a:extLst>
              <a:ext uri="{FF2B5EF4-FFF2-40B4-BE49-F238E27FC236}">
                <a16:creationId xmlns:a16="http://schemas.microsoft.com/office/drawing/2014/main" id="{8A351D74-F172-6E11-E991-2C68200665CB}"/>
              </a:ext>
            </a:extLst>
          </p:cNvPr>
          <p:cNvPicPr>
            <a:picLocks noChangeAspect="1"/>
          </p:cNvPicPr>
          <p:nvPr/>
        </p:nvPicPr>
        <p:blipFill>
          <a:blip r:embed="rId6"/>
          <a:stretch>
            <a:fillRect/>
          </a:stretch>
        </p:blipFill>
        <p:spPr>
          <a:xfrm>
            <a:off x="6196556" y="4185009"/>
            <a:ext cx="2002352" cy="1330029"/>
          </a:xfrm>
          <a:prstGeom prst="rect">
            <a:avLst/>
          </a:prstGeom>
        </p:spPr>
      </p:pic>
      <p:sp>
        <p:nvSpPr>
          <p:cNvPr id="18" name="Text Placeholder 1">
            <a:extLst>
              <a:ext uri="{FF2B5EF4-FFF2-40B4-BE49-F238E27FC236}">
                <a16:creationId xmlns:a16="http://schemas.microsoft.com/office/drawing/2014/main" id="{058CE77A-E240-0D2F-6873-5E93DD0F42DC}"/>
              </a:ext>
            </a:extLst>
          </p:cNvPr>
          <p:cNvSpPr txBox="1">
            <a:spLocks/>
          </p:cNvSpPr>
          <p:nvPr/>
        </p:nvSpPr>
        <p:spPr>
          <a:xfrm>
            <a:off x="6113039" y="5515038"/>
            <a:ext cx="2834302" cy="7583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sz="1200" dirty="0"/>
              <a:t>KI for å gi karakter på en prøve</a:t>
            </a:r>
          </a:p>
        </p:txBody>
      </p:sp>
      <p:pic>
        <p:nvPicPr>
          <p:cNvPr id="20" name="Bilde 19" descr="Et bilde som inneholder tekst, Font, skjermbilde, Grafikk&#10;&#10;KI-generert innhold kan være feil.">
            <a:extLst>
              <a:ext uri="{FF2B5EF4-FFF2-40B4-BE49-F238E27FC236}">
                <a16:creationId xmlns:a16="http://schemas.microsoft.com/office/drawing/2014/main" id="{C539AA93-0F01-8BFD-208F-65015AC24A32}"/>
              </a:ext>
            </a:extLst>
          </p:cNvPr>
          <p:cNvPicPr>
            <a:picLocks noChangeAspect="1"/>
          </p:cNvPicPr>
          <p:nvPr/>
        </p:nvPicPr>
        <p:blipFill>
          <a:blip r:embed="rId7"/>
          <a:srcRect r="3523"/>
          <a:stretch>
            <a:fillRect/>
          </a:stretch>
        </p:blipFill>
        <p:spPr>
          <a:xfrm>
            <a:off x="9030858" y="4199291"/>
            <a:ext cx="2232196" cy="1301463"/>
          </a:xfrm>
          <a:prstGeom prst="rect">
            <a:avLst/>
          </a:prstGeom>
        </p:spPr>
      </p:pic>
      <p:sp>
        <p:nvSpPr>
          <p:cNvPr id="21" name="Text Placeholder 1">
            <a:extLst>
              <a:ext uri="{FF2B5EF4-FFF2-40B4-BE49-F238E27FC236}">
                <a16:creationId xmlns:a16="http://schemas.microsoft.com/office/drawing/2014/main" id="{995FF9DB-4D00-5CAA-E8CE-7F3054A22729}"/>
              </a:ext>
            </a:extLst>
          </p:cNvPr>
          <p:cNvSpPr txBox="1">
            <a:spLocks/>
          </p:cNvSpPr>
          <p:nvPr/>
        </p:nvSpPr>
        <p:spPr>
          <a:xfrm>
            <a:off x="8973292" y="5515038"/>
            <a:ext cx="2834302" cy="7583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sz="1200" dirty="0"/>
              <a:t>KI for å sortere mail</a:t>
            </a:r>
          </a:p>
        </p:txBody>
      </p:sp>
      <p:pic>
        <p:nvPicPr>
          <p:cNvPr id="23" name="Bilde 22" descr="Et bilde som inneholder sort og hvit, monokrom, hånd, person&#10;&#10;KI-generert innhold kan være feil.">
            <a:extLst>
              <a:ext uri="{FF2B5EF4-FFF2-40B4-BE49-F238E27FC236}">
                <a16:creationId xmlns:a16="http://schemas.microsoft.com/office/drawing/2014/main" id="{85DFE250-1028-CA86-5643-BF6E61938D89}"/>
              </a:ext>
            </a:extLst>
          </p:cNvPr>
          <p:cNvPicPr>
            <a:picLocks noChangeAspect="1"/>
          </p:cNvPicPr>
          <p:nvPr/>
        </p:nvPicPr>
        <p:blipFill>
          <a:blip r:embed="rId8"/>
          <a:stretch>
            <a:fillRect/>
          </a:stretch>
        </p:blipFill>
        <p:spPr>
          <a:xfrm>
            <a:off x="8947341" y="748952"/>
            <a:ext cx="1791399" cy="1246515"/>
          </a:xfrm>
          <a:prstGeom prst="rect">
            <a:avLst/>
          </a:prstGeom>
        </p:spPr>
      </p:pic>
      <p:sp>
        <p:nvSpPr>
          <p:cNvPr id="24" name="Text Placeholder 1">
            <a:extLst>
              <a:ext uri="{FF2B5EF4-FFF2-40B4-BE49-F238E27FC236}">
                <a16:creationId xmlns:a16="http://schemas.microsoft.com/office/drawing/2014/main" id="{DE36BED0-537B-B894-5E12-EC8A70D7225E}"/>
              </a:ext>
            </a:extLst>
          </p:cNvPr>
          <p:cNvSpPr txBox="1">
            <a:spLocks/>
          </p:cNvSpPr>
          <p:nvPr/>
        </p:nvSpPr>
        <p:spPr>
          <a:xfrm>
            <a:off x="8861111" y="1971684"/>
            <a:ext cx="2359861" cy="7583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sz="1100" dirty="0"/>
              <a:t>KI for å risikovurdere individ som </a:t>
            </a:r>
          </a:p>
          <a:p>
            <a:pPr marL="0" lvl="1" indent="0" fontAlgn="auto">
              <a:spcAft>
                <a:spcPts val="0"/>
              </a:spcAft>
              <a:buFont typeface="Arial" panose="020B0604020202020204" pitchFamily="34" charset="0"/>
              <a:buNone/>
            </a:pPr>
            <a:r>
              <a:rPr lang="nb-NO" sz="1100" dirty="0"/>
              <a:t>har begått en kriminell handling</a:t>
            </a:r>
          </a:p>
        </p:txBody>
      </p:sp>
      <p:sp>
        <p:nvSpPr>
          <p:cNvPr id="25" name="Text Placeholder 1">
            <a:extLst>
              <a:ext uri="{FF2B5EF4-FFF2-40B4-BE49-F238E27FC236}">
                <a16:creationId xmlns:a16="http://schemas.microsoft.com/office/drawing/2014/main" id="{C2FF2E04-B672-97DA-6A22-79C53DCB3C0C}"/>
              </a:ext>
            </a:extLst>
          </p:cNvPr>
          <p:cNvSpPr txBox="1">
            <a:spLocks/>
          </p:cNvSpPr>
          <p:nvPr/>
        </p:nvSpPr>
        <p:spPr>
          <a:xfrm>
            <a:off x="8947341" y="3904755"/>
            <a:ext cx="2834302" cy="7583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sz="1200" dirty="0"/>
              <a:t>KI for å snakke om dagen sin</a:t>
            </a:r>
          </a:p>
        </p:txBody>
      </p:sp>
      <p:pic>
        <p:nvPicPr>
          <p:cNvPr id="31" name="Bilde 30" descr="Et bilde som inneholder tekst, Menneskeansikt, klær, skjermbilde&#10;&#10;KI-generert innhold kan være feil.">
            <a:extLst>
              <a:ext uri="{FF2B5EF4-FFF2-40B4-BE49-F238E27FC236}">
                <a16:creationId xmlns:a16="http://schemas.microsoft.com/office/drawing/2014/main" id="{C618F036-8965-4208-42FA-98FD67EB1BAF}"/>
              </a:ext>
            </a:extLst>
          </p:cNvPr>
          <p:cNvPicPr>
            <a:picLocks noChangeAspect="1"/>
          </p:cNvPicPr>
          <p:nvPr/>
        </p:nvPicPr>
        <p:blipFill>
          <a:blip r:embed="rId9"/>
          <a:srcRect r="9745"/>
          <a:stretch>
            <a:fillRect/>
          </a:stretch>
        </p:blipFill>
        <p:spPr>
          <a:xfrm>
            <a:off x="8977351" y="2512360"/>
            <a:ext cx="2202484" cy="1366563"/>
          </a:xfrm>
          <a:prstGeom prst="rect">
            <a:avLst/>
          </a:prstGeom>
        </p:spPr>
      </p:pic>
    </p:spTree>
    <p:extLst>
      <p:ext uri="{BB962C8B-B14F-4D97-AF65-F5344CB8AC3E}">
        <p14:creationId xmlns:p14="http://schemas.microsoft.com/office/powerpoint/2010/main" val="375243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437FC-D3D9-6F63-80B4-CD6CFE93705C}"/>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1DF86A7-B445-053C-EFBA-3D0BADEEA148}"/>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4C69D12D-3437-48A5-6023-AB2887F24DCF}"/>
              </a:ext>
            </a:extLst>
          </p:cNvPr>
          <p:cNvSpPr>
            <a:spLocks noGrp="1"/>
          </p:cNvSpPr>
          <p:nvPr>
            <p:ph type="body" sz="quarter" idx="12"/>
          </p:nvPr>
        </p:nvSpPr>
        <p:spPr>
          <a:xfrm>
            <a:off x="5228410" y="3302269"/>
            <a:ext cx="7799387" cy="1534757"/>
          </a:xfrm>
        </p:spPr>
        <p:txBody>
          <a:bodyPr/>
          <a:lstStyle/>
          <a:p>
            <a:endParaRPr lang="nb-NO"/>
          </a:p>
        </p:txBody>
      </p:sp>
      <p:sp>
        <p:nvSpPr>
          <p:cNvPr id="4" name="Rektangel 3">
            <a:extLst>
              <a:ext uri="{FF2B5EF4-FFF2-40B4-BE49-F238E27FC236}">
                <a16:creationId xmlns:a16="http://schemas.microsoft.com/office/drawing/2014/main" id="{320D683A-9DE2-E67C-FD93-2927191B7B7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solidFill>
                <a:schemeClr val="tx1"/>
              </a:solidFill>
            </a:endParaRPr>
          </a:p>
        </p:txBody>
      </p:sp>
      <p:sp>
        <p:nvSpPr>
          <p:cNvPr id="8" name="Text Placeholder 1">
            <a:extLst>
              <a:ext uri="{FF2B5EF4-FFF2-40B4-BE49-F238E27FC236}">
                <a16:creationId xmlns:a16="http://schemas.microsoft.com/office/drawing/2014/main" id="{B7B8BDAF-6C38-7CCC-52BB-A9756CEF4B0F}"/>
              </a:ext>
            </a:extLst>
          </p:cNvPr>
          <p:cNvSpPr txBox="1">
            <a:spLocks/>
          </p:cNvSpPr>
          <p:nvPr/>
        </p:nvSpPr>
        <p:spPr>
          <a:xfrm>
            <a:off x="4423278" y="1139477"/>
            <a:ext cx="4064069" cy="20955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nb-NO" dirty="0"/>
              <a:t>Fasit (per i dag): </a:t>
            </a:r>
          </a:p>
        </p:txBody>
      </p:sp>
      <p:pic>
        <p:nvPicPr>
          <p:cNvPr id="9" name="Bilde 8" descr="Et bilde som inneholder line, triangel, Fargerikt&#10;&#10;KI-generert innhold kan være feil.">
            <a:extLst>
              <a:ext uri="{FF2B5EF4-FFF2-40B4-BE49-F238E27FC236}">
                <a16:creationId xmlns:a16="http://schemas.microsoft.com/office/drawing/2014/main" id="{8CB09080-51A5-540B-E39B-CC7188518CA3}"/>
              </a:ext>
            </a:extLst>
          </p:cNvPr>
          <p:cNvPicPr>
            <a:picLocks noChangeAspect="1"/>
          </p:cNvPicPr>
          <p:nvPr/>
        </p:nvPicPr>
        <p:blipFill>
          <a:blip r:embed="rId3"/>
          <a:stretch>
            <a:fillRect/>
          </a:stretch>
        </p:blipFill>
        <p:spPr>
          <a:xfrm>
            <a:off x="3695745" y="2392423"/>
            <a:ext cx="6126381" cy="3175575"/>
          </a:xfrm>
          <a:prstGeom prst="rect">
            <a:avLst/>
          </a:prstGeom>
        </p:spPr>
      </p:pic>
      <p:pic>
        <p:nvPicPr>
          <p:cNvPr id="11" name="Bilde 10" descr="Et bilde som inneholder PC-spill, Strategispill, Programvare for videospill, Eventyrspill&#10;&#10;KI-generert innhold kan være feil.">
            <a:extLst>
              <a:ext uri="{FF2B5EF4-FFF2-40B4-BE49-F238E27FC236}">
                <a16:creationId xmlns:a16="http://schemas.microsoft.com/office/drawing/2014/main" id="{6AA01878-B39F-CEBF-1C8E-1CBC9952C481}"/>
              </a:ext>
            </a:extLst>
          </p:cNvPr>
          <p:cNvPicPr>
            <a:picLocks noChangeAspect="1"/>
          </p:cNvPicPr>
          <p:nvPr/>
        </p:nvPicPr>
        <p:blipFill>
          <a:blip r:embed="rId4"/>
          <a:stretch>
            <a:fillRect/>
          </a:stretch>
        </p:blipFill>
        <p:spPr>
          <a:xfrm>
            <a:off x="3695745" y="5007791"/>
            <a:ext cx="1532665" cy="915342"/>
          </a:xfrm>
          <a:prstGeom prst="rect">
            <a:avLst/>
          </a:prstGeom>
        </p:spPr>
      </p:pic>
      <p:pic>
        <p:nvPicPr>
          <p:cNvPr id="14" name="Bilde 13">
            <a:extLst>
              <a:ext uri="{FF2B5EF4-FFF2-40B4-BE49-F238E27FC236}">
                <a16:creationId xmlns:a16="http://schemas.microsoft.com/office/drawing/2014/main" id="{0AC1D300-AE6A-50A4-2F1C-818A384FE217}"/>
              </a:ext>
            </a:extLst>
          </p:cNvPr>
          <p:cNvPicPr>
            <a:picLocks noChangeAspect="1"/>
          </p:cNvPicPr>
          <p:nvPr/>
        </p:nvPicPr>
        <p:blipFill>
          <a:blip r:embed="rId5"/>
          <a:stretch>
            <a:fillRect/>
          </a:stretch>
        </p:blipFill>
        <p:spPr>
          <a:xfrm>
            <a:off x="4063367" y="3204684"/>
            <a:ext cx="1132155" cy="775526"/>
          </a:xfrm>
          <a:prstGeom prst="rect">
            <a:avLst/>
          </a:prstGeom>
        </p:spPr>
      </p:pic>
      <p:pic>
        <p:nvPicPr>
          <p:cNvPr id="17" name="Bilde 16" descr="Et bilde som inneholder håndskrift, Font, kalligrafi&#10;&#10;KI-generert innhold kan være feil.">
            <a:extLst>
              <a:ext uri="{FF2B5EF4-FFF2-40B4-BE49-F238E27FC236}">
                <a16:creationId xmlns:a16="http://schemas.microsoft.com/office/drawing/2014/main" id="{E702BAB8-C225-CD18-4C8E-03CEEBCC4FA5}"/>
              </a:ext>
            </a:extLst>
          </p:cNvPr>
          <p:cNvPicPr>
            <a:picLocks noChangeAspect="1"/>
          </p:cNvPicPr>
          <p:nvPr/>
        </p:nvPicPr>
        <p:blipFill>
          <a:blip r:embed="rId6"/>
          <a:stretch>
            <a:fillRect/>
          </a:stretch>
        </p:blipFill>
        <p:spPr>
          <a:xfrm>
            <a:off x="5757759" y="3185495"/>
            <a:ext cx="1163533" cy="772857"/>
          </a:xfrm>
          <a:prstGeom prst="rect">
            <a:avLst/>
          </a:prstGeom>
        </p:spPr>
      </p:pic>
      <p:pic>
        <p:nvPicPr>
          <p:cNvPr id="20" name="Bilde 19" descr="Et bilde som inneholder tekst, Font, skjermbilde, Grafikk&#10;&#10;KI-generert innhold kan være feil.">
            <a:extLst>
              <a:ext uri="{FF2B5EF4-FFF2-40B4-BE49-F238E27FC236}">
                <a16:creationId xmlns:a16="http://schemas.microsoft.com/office/drawing/2014/main" id="{FA6E6744-8A2B-254A-672D-7F365D004683}"/>
              </a:ext>
            </a:extLst>
          </p:cNvPr>
          <p:cNvPicPr>
            <a:picLocks noChangeAspect="1"/>
          </p:cNvPicPr>
          <p:nvPr/>
        </p:nvPicPr>
        <p:blipFill>
          <a:blip r:embed="rId7"/>
          <a:srcRect r="3523"/>
          <a:stretch>
            <a:fillRect/>
          </a:stretch>
        </p:blipFill>
        <p:spPr>
          <a:xfrm>
            <a:off x="5858699" y="5029634"/>
            <a:ext cx="1495014" cy="871655"/>
          </a:xfrm>
          <a:prstGeom prst="rect">
            <a:avLst/>
          </a:prstGeom>
        </p:spPr>
      </p:pic>
      <p:pic>
        <p:nvPicPr>
          <p:cNvPr id="23" name="Bilde 22" descr="Et bilde som inneholder sort og hvit, monokrom, hånd, person&#10;&#10;KI-generert innhold kan være feil.">
            <a:extLst>
              <a:ext uri="{FF2B5EF4-FFF2-40B4-BE49-F238E27FC236}">
                <a16:creationId xmlns:a16="http://schemas.microsoft.com/office/drawing/2014/main" id="{EE4C2AC8-D7A0-2693-CFFA-7BAC924F3952}"/>
              </a:ext>
            </a:extLst>
          </p:cNvPr>
          <p:cNvPicPr>
            <a:picLocks noChangeAspect="1"/>
          </p:cNvPicPr>
          <p:nvPr/>
        </p:nvPicPr>
        <p:blipFill>
          <a:blip r:embed="rId8"/>
          <a:stretch>
            <a:fillRect/>
          </a:stretch>
        </p:blipFill>
        <p:spPr>
          <a:xfrm>
            <a:off x="4927430" y="2206249"/>
            <a:ext cx="1127642" cy="784651"/>
          </a:xfrm>
          <a:prstGeom prst="rect">
            <a:avLst/>
          </a:prstGeom>
        </p:spPr>
      </p:pic>
      <p:pic>
        <p:nvPicPr>
          <p:cNvPr id="31" name="Bilde 30" descr="Et bilde som inneholder tekst, Menneskeansikt, klær, skjermbilde&#10;&#10;KI-generert innhold kan være feil.">
            <a:extLst>
              <a:ext uri="{FF2B5EF4-FFF2-40B4-BE49-F238E27FC236}">
                <a16:creationId xmlns:a16="http://schemas.microsoft.com/office/drawing/2014/main" id="{1D69E298-DAC9-5991-73D8-E89455A1338D}"/>
              </a:ext>
            </a:extLst>
          </p:cNvPr>
          <p:cNvPicPr>
            <a:picLocks noChangeAspect="1"/>
          </p:cNvPicPr>
          <p:nvPr/>
        </p:nvPicPr>
        <p:blipFill>
          <a:blip r:embed="rId9"/>
          <a:srcRect r="9745"/>
          <a:stretch>
            <a:fillRect/>
          </a:stretch>
        </p:blipFill>
        <p:spPr>
          <a:xfrm>
            <a:off x="4867519" y="4092793"/>
            <a:ext cx="1163533" cy="721931"/>
          </a:xfrm>
          <a:prstGeom prst="rect">
            <a:avLst/>
          </a:prstGeom>
        </p:spPr>
      </p:pic>
    </p:spTree>
    <p:extLst>
      <p:ext uri="{BB962C8B-B14F-4D97-AF65-F5344CB8AC3E}">
        <p14:creationId xmlns:p14="http://schemas.microsoft.com/office/powerpoint/2010/main" val="266005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4C2D76-213B-04AF-7C28-94C0CEAD5253}"/>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9C3CDC93-26A8-D98D-9BAB-B421DB21E44A}"/>
              </a:ext>
            </a:extLst>
          </p:cNvPr>
          <p:cNvSpPr>
            <a:spLocks noGrp="1"/>
          </p:cNvSpPr>
          <p:nvPr>
            <p:ph type="body" sz="quarter" idx="12"/>
          </p:nvPr>
        </p:nvSpPr>
        <p:spPr/>
        <p:txBody>
          <a:bodyPr/>
          <a:lstStyle/>
          <a:p>
            <a:endParaRPr lang="nb-NO"/>
          </a:p>
        </p:txBody>
      </p:sp>
      <p:sp>
        <p:nvSpPr>
          <p:cNvPr id="4" name="Rektangel 3">
            <a:extLst>
              <a:ext uri="{FF2B5EF4-FFF2-40B4-BE49-F238E27FC236}">
                <a16:creationId xmlns:a16="http://schemas.microsoft.com/office/drawing/2014/main" id="{00027569-4B22-65C4-1C5B-E7519F2BC766}"/>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sp>
        <p:nvSpPr>
          <p:cNvPr id="5" name="Title 6">
            <a:extLst>
              <a:ext uri="{FF2B5EF4-FFF2-40B4-BE49-F238E27FC236}">
                <a16:creationId xmlns:a16="http://schemas.microsoft.com/office/drawing/2014/main" id="{4DDDA8A3-2E93-5CF5-F8FA-1202F42E76F0}"/>
              </a:ext>
            </a:extLst>
          </p:cNvPr>
          <p:cNvSpPr txBox="1">
            <a:spLocks/>
          </p:cNvSpPr>
          <p:nvPr/>
        </p:nvSpPr>
        <p:spPr>
          <a:xfrm>
            <a:off x="762000" y="1289446"/>
            <a:ext cx="8624596"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pPr algn="l" fontAlgn="auto">
              <a:spcAft>
                <a:spcPts val="0"/>
              </a:spcAft>
            </a:pPr>
            <a:r>
              <a:rPr lang="nb-NO"/>
              <a:t>Baksidene av kunstig intelligens</a:t>
            </a:r>
          </a:p>
        </p:txBody>
      </p:sp>
      <p:sp>
        <p:nvSpPr>
          <p:cNvPr id="6" name="Title 6">
            <a:extLst>
              <a:ext uri="{FF2B5EF4-FFF2-40B4-BE49-F238E27FC236}">
                <a16:creationId xmlns:a16="http://schemas.microsoft.com/office/drawing/2014/main" id="{626B262A-14E7-C0B6-89A1-3AAAD09171BB}"/>
              </a:ext>
            </a:extLst>
          </p:cNvPr>
          <p:cNvSpPr txBox="1">
            <a:spLocks/>
          </p:cNvSpPr>
          <p:nvPr/>
        </p:nvSpPr>
        <p:spPr>
          <a:xfrm>
            <a:off x="3153747" y="4087443"/>
            <a:ext cx="8624596"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pPr algn="l" fontAlgn="auto">
              <a:spcAft>
                <a:spcPts val="0"/>
              </a:spcAft>
            </a:pPr>
            <a:r>
              <a:rPr lang="nb-NO" b="0"/>
              <a:t>Hva tror dere kan være utfordringer?</a:t>
            </a:r>
          </a:p>
        </p:txBody>
      </p:sp>
    </p:spTree>
    <p:extLst>
      <p:ext uri="{BB962C8B-B14F-4D97-AF65-F5344CB8AC3E}">
        <p14:creationId xmlns:p14="http://schemas.microsoft.com/office/powerpoint/2010/main" val="689135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262CD5-AD01-42E3-9173-97C12BB0D9B8}"/>
              </a:ext>
            </a:extLst>
          </p:cNvPr>
          <p:cNvSpPr>
            <a:spLocks noGrp="1"/>
          </p:cNvSpPr>
          <p:nvPr>
            <p:ph type="title"/>
          </p:nvPr>
        </p:nvSpPr>
        <p:spPr>
          <a:xfrm>
            <a:off x="4938483" y="715963"/>
            <a:ext cx="6992259" cy="1189037"/>
          </a:xfrm>
        </p:spPr>
        <p:txBody>
          <a:bodyPr/>
          <a:lstStyle/>
          <a:p>
            <a:r>
              <a:rPr lang="en-US" dirty="0"/>
              <a:t>1. KI er forferdelig for klimaet </a:t>
            </a:r>
          </a:p>
        </p:txBody>
      </p:sp>
      <p:sp>
        <p:nvSpPr>
          <p:cNvPr id="3" name="Text Placeholder 2">
            <a:extLst>
              <a:ext uri="{FF2B5EF4-FFF2-40B4-BE49-F238E27FC236}">
                <a16:creationId xmlns:a16="http://schemas.microsoft.com/office/drawing/2014/main" id="{EF99585A-5E1F-40FA-8E64-BB4F04611657}"/>
              </a:ext>
            </a:extLst>
          </p:cNvPr>
          <p:cNvSpPr>
            <a:spLocks noGrp="1"/>
          </p:cNvSpPr>
          <p:nvPr>
            <p:ph type="body" sz="quarter" idx="11"/>
          </p:nvPr>
        </p:nvSpPr>
        <p:spPr>
          <a:xfrm>
            <a:off x="5405016" y="1694280"/>
            <a:ext cx="6525726" cy="5045689"/>
          </a:xfrm>
        </p:spPr>
        <p:txBody>
          <a:bodyPr vert="horz" lIns="91440" tIns="45720" rIns="91440" bIns="45720" rtlCol="0" anchor="t">
            <a:normAutofit/>
          </a:bodyPr>
          <a:lstStyle/>
          <a:p>
            <a:pPr>
              <a:lnSpc>
                <a:spcPct val="120000"/>
              </a:lnSpc>
            </a:pPr>
            <a:r>
              <a:rPr lang="en-US" u="sng" dirty="0">
                <a:solidFill>
                  <a:schemeClr val="bg1">
                    <a:lumMod val="95000"/>
                    <a:lumOff val="5000"/>
                  </a:schemeClr>
                </a:solidFill>
              </a:rPr>
              <a:t>Det finnes ingen sky.</a:t>
            </a:r>
          </a:p>
          <a:p>
            <a:pPr>
              <a:lnSpc>
                <a:spcPct val="120000"/>
              </a:lnSpc>
            </a:pPr>
            <a:endParaRPr lang="en-US" b="0" dirty="0">
              <a:solidFill>
                <a:schemeClr val="bg1">
                  <a:lumMod val="95000"/>
                  <a:lumOff val="5000"/>
                </a:schemeClr>
              </a:solidFill>
            </a:endParaRPr>
          </a:p>
          <a:p>
            <a:pPr>
              <a:lnSpc>
                <a:spcPct val="120000"/>
              </a:lnSpc>
            </a:pPr>
            <a:r>
              <a:rPr lang="en-US" b="0" dirty="0"/>
              <a:t>Én forespørsel til ChatGPT = Energien av 10 google-søk</a:t>
            </a:r>
          </a:p>
          <a:p>
            <a:pPr>
              <a:lnSpc>
                <a:spcPct val="120000"/>
              </a:lnSpc>
            </a:pPr>
            <a:r>
              <a:rPr lang="en-US" dirty="0"/>
              <a:t>Ett</a:t>
            </a:r>
            <a:r>
              <a:rPr lang="en-US" b="0" dirty="0"/>
              <a:t> gjennomsnittlig Google-søk slipper ut </a:t>
            </a:r>
            <a:r>
              <a:rPr lang="en-US" dirty="0"/>
              <a:t>0.2g CO2.</a:t>
            </a:r>
          </a:p>
          <a:p>
            <a:pPr>
              <a:lnSpc>
                <a:spcPct val="120000"/>
              </a:lnSpc>
            </a:pPr>
            <a:r>
              <a:rPr lang="en-US" b="0" dirty="0"/>
              <a:t>For </a:t>
            </a:r>
            <a:r>
              <a:rPr lang="en-US" dirty="0"/>
              <a:t>tusen</a:t>
            </a:r>
            <a:r>
              <a:rPr lang="en-US" b="0" dirty="0"/>
              <a:t> Google-søk kan man kjøre en vanlig </a:t>
            </a:r>
            <a:br>
              <a:rPr lang="en-US" b="0" dirty="0"/>
            </a:br>
            <a:r>
              <a:rPr lang="en-US" b="0" dirty="0"/>
              <a:t>diesel/bensin bil i </a:t>
            </a:r>
            <a:r>
              <a:rPr lang="en-US" dirty="0"/>
              <a:t>én kilometer. </a:t>
            </a:r>
          </a:p>
          <a:p>
            <a:pPr>
              <a:lnSpc>
                <a:spcPct val="120000"/>
              </a:lnSpc>
            </a:pPr>
            <a:endParaRPr lang="en-US" b="0" dirty="0"/>
          </a:p>
          <a:p>
            <a:pPr>
              <a:lnSpc>
                <a:spcPct val="120000"/>
              </a:lnSpc>
            </a:pPr>
            <a:r>
              <a:rPr lang="en-US" b="0" dirty="0"/>
              <a:t>For tusen tekstlige ChatGPT forespørsler kan man kjøre </a:t>
            </a:r>
            <a:r>
              <a:rPr lang="en-US" dirty="0"/>
              <a:t>en mil. </a:t>
            </a:r>
          </a:p>
          <a:p>
            <a:endParaRPr lang="en-US" b="0" dirty="0"/>
          </a:p>
          <a:p>
            <a:endParaRPr lang="en-US" sz="1200" b="0" dirty="0"/>
          </a:p>
          <a:p>
            <a:r>
              <a:rPr lang="en-US" sz="1200" b="0" dirty="0"/>
              <a:t>Tallene her er forenklede. Tall varierer utifra hvilken servermodell, strømtype, datamengde etc. Kilde: Google sin bloggpost om utslipp.</a:t>
            </a:r>
            <a:br>
              <a:rPr lang="en-US" sz="1200" b="0" dirty="0"/>
            </a:br>
            <a:r>
              <a:rPr lang="en-US" sz="1200" b="0" dirty="0"/>
              <a:t>https://googleblog.blogspot.com/2009/01/powering-google-search.html</a:t>
            </a:r>
          </a:p>
        </p:txBody>
      </p:sp>
      <p:pic>
        <p:nvPicPr>
          <p:cNvPr id="6" name="Bilde 5" descr="Et bilde som inneholder Elektrisk kobling, kabel, Strømforsyning, elektronikk&#10;&#10;KI-generert innhold kan være feil.">
            <a:extLst>
              <a:ext uri="{FF2B5EF4-FFF2-40B4-BE49-F238E27FC236}">
                <a16:creationId xmlns:a16="http://schemas.microsoft.com/office/drawing/2014/main" id="{776C57F0-8531-1AA7-D3E0-82CE6C7B54F2}"/>
              </a:ext>
            </a:extLst>
          </p:cNvPr>
          <p:cNvPicPr>
            <a:picLocks noChangeAspect="1"/>
          </p:cNvPicPr>
          <p:nvPr/>
        </p:nvPicPr>
        <p:blipFill>
          <a:blip r:embed="rId2"/>
          <a:srcRect t="21886"/>
          <a:stretch/>
        </p:blipFill>
        <p:spPr>
          <a:xfrm>
            <a:off x="-130630" y="0"/>
            <a:ext cx="4938483" cy="6858000"/>
          </a:xfrm>
          <a:prstGeom prst="rect">
            <a:avLst/>
          </a:prstGeom>
        </p:spPr>
      </p:pic>
      <p:sp>
        <p:nvSpPr>
          <p:cNvPr id="7" name="TekstSylinder 6">
            <a:extLst>
              <a:ext uri="{FF2B5EF4-FFF2-40B4-BE49-F238E27FC236}">
                <a16:creationId xmlns:a16="http://schemas.microsoft.com/office/drawing/2014/main" id="{60589162-3AEB-DA7B-DB2A-2B438050482A}"/>
              </a:ext>
            </a:extLst>
          </p:cNvPr>
          <p:cNvSpPr txBox="1"/>
          <p:nvPr/>
        </p:nvSpPr>
        <p:spPr>
          <a:xfrm>
            <a:off x="254516" y="6370637"/>
            <a:ext cx="5399835" cy="369332"/>
          </a:xfrm>
          <a:prstGeom prst="rect">
            <a:avLst/>
          </a:prstGeom>
          <a:noFill/>
        </p:spPr>
        <p:txBody>
          <a:bodyPr wrap="square" rtlCol="0">
            <a:spAutoFit/>
          </a:bodyPr>
          <a:lstStyle/>
          <a:p>
            <a:r>
              <a:rPr lang="nb-NO"/>
              <a:t>Photo by </a:t>
            </a:r>
            <a:r>
              <a:rPr lang="nb-NO">
                <a:hlinkClick r:id="rId3"/>
              </a:rPr>
              <a:t>Massimo Botturi</a:t>
            </a:r>
            <a:r>
              <a:rPr lang="nb-NO"/>
              <a:t> on </a:t>
            </a:r>
            <a:r>
              <a:rPr lang="nb-NO">
                <a:hlinkClick r:id="rId4"/>
              </a:rPr>
              <a:t>Unsplash</a:t>
            </a:r>
            <a:r>
              <a:rPr lang="nb-NO"/>
              <a:t> </a:t>
            </a:r>
          </a:p>
        </p:txBody>
      </p:sp>
    </p:spTree>
    <p:extLst>
      <p:ext uri="{BB962C8B-B14F-4D97-AF65-F5344CB8AC3E}">
        <p14:creationId xmlns:p14="http://schemas.microsoft.com/office/powerpoint/2010/main" val="39478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DD78C-4EA1-64D6-AD6B-95F5CE69ED4D}"/>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3C851E78-5798-7AE2-CBC5-F6800547AD0B}"/>
              </a:ext>
            </a:extLst>
          </p:cNvPr>
          <p:cNvSpPr/>
          <p:nvPr/>
        </p:nvSpPr>
        <p:spPr>
          <a:xfrm>
            <a:off x="-118706" y="-416540"/>
            <a:ext cx="13378070" cy="8030818"/>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sp>
        <p:nvSpPr>
          <p:cNvPr id="3" name="Text Placeholder 2">
            <a:extLst>
              <a:ext uri="{FF2B5EF4-FFF2-40B4-BE49-F238E27FC236}">
                <a16:creationId xmlns:a16="http://schemas.microsoft.com/office/drawing/2014/main" id="{6CD86FF3-7101-DA08-578C-78FFDB0001B5}"/>
              </a:ext>
            </a:extLst>
          </p:cNvPr>
          <p:cNvSpPr>
            <a:spLocks noGrp="1"/>
          </p:cNvSpPr>
          <p:nvPr>
            <p:ph type="body" sz="quarter" idx="11"/>
          </p:nvPr>
        </p:nvSpPr>
        <p:spPr>
          <a:xfrm>
            <a:off x="5682859" y="1626246"/>
            <a:ext cx="6108960" cy="3605508"/>
          </a:xfrm>
        </p:spPr>
        <p:txBody>
          <a:bodyPr vert="horz" lIns="91440" tIns="45720" rIns="91440" bIns="45720" rtlCol="0" anchor="t">
            <a:normAutofit/>
          </a:bodyPr>
          <a:lstStyle/>
          <a:p>
            <a:pPr>
              <a:lnSpc>
                <a:spcPct val="120000"/>
              </a:lnSpc>
            </a:pPr>
            <a:r>
              <a:rPr lang="en-US" sz="2000" b="0" dirty="0"/>
              <a:t>For energien brukt til å generere dette bildet med DALL-E kunne jeg ladet telefonen min fra 0-100%</a:t>
            </a:r>
          </a:p>
          <a:p>
            <a:pPr marL="342900" indent="-342900">
              <a:lnSpc>
                <a:spcPct val="120000"/>
              </a:lnSpc>
              <a:buFontTx/>
              <a:buChar char="-"/>
            </a:pPr>
            <a:endParaRPr lang="en-US" sz="2000" b="0" dirty="0"/>
          </a:p>
          <a:p>
            <a:pPr>
              <a:lnSpc>
                <a:spcPct val="120000"/>
              </a:lnSpc>
            </a:pPr>
            <a:r>
              <a:rPr lang="en-US" sz="2000" b="0" dirty="0"/>
              <a:t>Hver dag genereres 34 millioner KI-bilder. </a:t>
            </a:r>
          </a:p>
          <a:p>
            <a:pPr>
              <a:lnSpc>
                <a:spcPct val="120000"/>
              </a:lnSpc>
            </a:pPr>
            <a:endParaRPr lang="en-US" sz="2000" b="0" dirty="0"/>
          </a:p>
          <a:p>
            <a:pPr>
              <a:lnSpc>
                <a:spcPct val="120000"/>
              </a:lnSpc>
            </a:pPr>
            <a:r>
              <a:rPr lang="en-US" sz="2000" b="0" dirty="0"/>
              <a:t>Med dette dagsforbruket av energi, kunne en dieselbil kjørt ca. </a:t>
            </a:r>
            <a:r>
              <a:rPr lang="en-US" sz="2000" dirty="0"/>
              <a:t>20 ganger rundt jordkloden. </a:t>
            </a:r>
          </a:p>
        </p:txBody>
      </p:sp>
      <p:pic>
        <p:nvPicPr>
          <p:cNvPr id="2" name="Bilde 1" descr="Et bilde som inneholder piksel, tegnefilm, Kreativ kunst, kunst&#10;&#10;KI-generert innhold kan være feil.">
            <a:extLst>
              <a:ext uri="{FF2B5EF4-FFF2-40B4-BE49-F238E27FC236}">
                <a16:creationId xmlns:a16="http://schemas.microsoft.com/office/drawing/2014/main" id="{419F6F98-B56C-7E2E-B05A-1725DA953209}"/>
              </a:ext>
            </a:extLst>
          </p:cNvPr>
          <p:cNvPicPr>
            <a:picLocks noChangeAspect="1"/>
          </p:cNvPicPr>
          <p:nvPr/>
        </p:nvPicPr>
        <p:blipFill>
          <a:blip r:embed="rId3"/>
          <a:stretch>
            <a:fillRect/>
          </a:stretch>
        </p:blipFill>
        <p:spPr>
          <a:xfrm>
            <a:off x="400181" y="887957"/>
            <a:ext cx="4777273" cy="4777273"/>
          </a:xfrm>
          <a:prstGeom prst="rect">
            <a:avLst/>
          </a:prstGeom>
        </p:spPr>
      </p:pic>
      <p:sp>
        <p:nvSpPr>
          <p:cNvPr id="11" name="TekstSylinder 10">
            <a:extLst>
              <a:ext uri="{FF2B5EF4-FFF2-40B4-BE49-F238E27FC236}">
                <a16:creationId xmlns:a16="http://schemas.microsoft.com/office/drawing/2014/main" id="{9DB06B6D-AB77-3921-302A-0F82EE9FE71C}"/>
              </a:ext>
            </a:extLst>
          </p:cNvPr>
          <p:cNvSpPr txBox="1"/>
          <p:nvPr/>
        </p:nvSpPr>
        <p:spPr>
          <a:xfrm>
            <a:off x="-118706" y="6969727"/>
            <a:ext cx="7800392" cy="461665"/>
          </a:xfrm>
          <a:prstGeom prst="rect">
            <a:avLst/>
          </a:prstGeom>
          <a:noFill/>
        </p:spPr>
        <p:txBody>
          <a:bodyPr wrap="square" rtlCol="0">
            <a:spAutoFit/>
          </a:bodyPr>
          <a:lstStyle/>
          <a:p>
            <a:r>
              <a:rPr lang="nb-NO" sz="1200">
                <a:solidFill>
                  <a:schemeClr val="bg1">
                    <a:lumMod val="95000"/>
                    <a:lumOff val="5000"/>
                  </a:schemeClr>
                </a:solidFill>
              </a:rPr>
              <a:t>https://www.technologyreview.com/2023/12/01/1084189/making-an-image-with-generative-ai-uses-as-much-energy-as-charging-your-phone/</a:t>
            </a:r>
          </a:p>
        </p:txBody>
      </p:sp>
    </p:spTree>
    <p:extLst>
      <p:ext uri="{BB962C8B-B14F-4D97-AF65-F5344CB8AC3E}">
        <p14:creationId xmlns:p14="http://schemas.microsoft.com/office/powerpoint/2010/main" val="269992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5A5BCE54-F420-0815-F05B-6825FDFA67B5}"/>
              </a:ext>
            </a:extLst>
          </p:cNvPr>
          <p:cNvSpPr/>
          <p:nvPr/>
        </p:nvSpPr>
        <p:spPr>
          <a:xfrm>
            <a:off x="-175856" y="-473690"/>
            <a:ext cx="13378070" cy="8030818"/>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BFD65132-8CA2-4B3C-0D46-26F92D6CE983}"/>
              </a:ext>
            </a:extLst>
          </p:cNvPr>
          <p:cNvSpPr>
            <a:spLocks noGrp="1"/>
          </p:cNvSpPr>
          <p:nvPr>
            <p:ph type="body" sz="quarter" idx="11"/>
          </p:nvPr>
        </p:nvSpPr>
        <p:spPr>
          <a:xfrm>
            <a:off x="2581234" y="2777835"/>
            <a:ext cx="8703293" cy="3276600"/>
          </a:xfrm>
        </p:spPr>
        <p:txBody>
          <a:bodyPr/>
          <a:lstStyle/>
          <a:p>
            <a:r>
              <a:rPr lang="en-US" sz="6000" u="sng" dirty="0">
                <a:solidFill>
                  <a:schemeClr val="bg1">
                    <a:lumMod val="95000"/>
                    <a:lumOff val="5000"/>
                  </a:schemeClr>
                </a:solidFill>
              </a:rPr>
              <a:t>Det finnes ingen sky.</a:t>
            </a:r>
          </a:p>
          <a:p>
            <a:endParaRPr lang="nb-NO"/>
          </a:p>
        </p:txBody>
      </p:sp>
    </p:spTree>
    <p:extLst>
      <p:ext uri="{BB962C8B-B14F-4D97-AF65-F5344CB8AC3E}">
        <p14:creationId xmlns:p14="http://schemas.microsoft.com/office/powerpoint/2010/main" val="3379371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2248-4E7A-541F-A463-B86EA9EB6D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923DFF-33F8-A0CD-FBBC-660EEC2D31EF}"/>
              </a:ext>
            </a:extLst>
          </p:cNvPr>
          <p:cNvSpPr>
            <a:spLocks noGrp="1"/>
          </p:cNvSpPr>
          <p:nvPr>
            <p:ph type="title"/>
          </p:nvPr>
        </p:nvSpPr>
        <p:spPr>
          <a:xfrm>
            <a:off x="4938483" y="715963"/>
            <a:ext cx="6992259" cy="1189037"/>
          </a:xfrm>
        </p:spPr>
        <p:txBody>
          <a:bodyPr/>
          <a:lstStyle/>
          <a:p>
            <a:r>
              <a:rPr lang="en-US" dirty="0"/>
              <a:t>2. KI kan brukes til hatprat</a:t>
            </a:r>
            <a:br>
              <a:rPr lang="en-US" dirty="0"/>
            </a:br>
            <a:r>
              <a:rPr lang="en-US" dirty="0"/>
              <a:t>og svindel</a:t>
            </a:r>
          </a:p>
        </p:txBody>
      </p:sp>
      <p:sp>
        <p:nvSpPr>
          <p:cNvPr id="3" name="Text Placeholder 2">
            <a:extLst>
              <a:ext uri="{FF2B5EF4-FFF2-40B4-BE49-F238E27FC236}">
                <a16:creationId xmlns:a16="http://schemas.microsoft.com/office/drawing/2014/main" id="{47BEB231-DAF7-831E-36DD-2EB396E46908}"/>
              </a:ext>
            </a:extLst>
          </p:cNvPr>
          <p:cNvSpPr>
            <a:spLocks noGrp="1"/>
          </p:cNvSpPr>
          <p:nvPr>
            <p:ph type="body" sz="quarter" idx="11"/>
          </p:nvPr>
        </p:nvSpPr>
        <p:spPr>
          <a:xfrm>
            <a:off x="5196112" y="2184919"/>
            <a:ext cx="6477000" cy="3276600"/>
          </a:xfrm>
        </p:spPr>
        <p:txBody>
          <a:bodyPr vert="horz" lIns="91440" tIns="45720" rIns="91440" bIns="45720" rtlCol="0" anchor="t">
            <a:normAutofit/>
          </a:bodyPr>
          <a:lstStyle/>
          <a:p>
            <a:pPr marL="285750" indent="-285750">
              <a:buFontTx/>
              <a:buChar char="-"/>
            </a:pPr>
            <a:r>
              <a:rPr lang="en-US" dirty="0"/>
              <a:t>Generativ KI har blitt brukt til å lage seksuelle og voldelige bilder (og videoer)</a:t>
            </a:r>
          </a:p>
          <a:p>
            <a:pPr marL="285750" indent="-285750">
              <a:buFontTx/>
              <a:buChar char="-"/>
            </a:pPr>
            <a:r>
              <a:rPr lang="en-US" dirty="0"/>
              <a:t>Deep fakes</a:t>
            </a:r>
          </a:p>
          <a:p>
            <a:pPr marL="285750" indent="-285750">
              <a:buFontTx/>
              <a:buChar char="-"/>
            </a:pPr>
            <a:r>
              <a:rPr lang="en-US" dirty="0"/>
              <a:t>Billigere bots og “troll factories”</a:t>
            </a:r>
          </a:p>
          <a:p>
            <a:pPr marL="514350" lvl="1" indent="-285750">
              <a:buFontTx/>
              <a:buChar char="-"/>
            </a:pPr>
            <a:r>
              <a:rPr lang="nb-NO" b="0" i="0">
                <a:solidFill>
                  <a:srgbClr val="333333"/>
                </a:solidFill>
                <a:effectLst/>
                <a:latin typeface="NPRSerif"/>
              </a:rPr>
              <a:t>This week, U.S. officials said they disrupted a Russian propaganda operation that used fake social media accounts posing as Americans. Artificial intelligence is making the Kremlin's efforts easier.</a:t>
            </a:r>
            <a:r>
              <a:rPr lang="en-US" b="0" i="0" dirty="0">
                <a:solidFill>
                  <a:srgbClr val="333333"/>
                </a:solidFill>
                <a:effectLst/>
                <a:latin typeface="NPRSerif"/>
              </a:rPr>
              <a:t> (npr.org, 2024)</a:t>
            </a:r>
            <a:endParaRPr lang="en-US" dirty="0"/>
          </a:p>
        </p:txBody>
      </p:sp>
      <p:sp>
        <p:nvSpPr>
          <p:cNvPr id="2" name="TekstSylinder 1">
            <a:extLst>
              <a:ext uri="{FF2B5EF4-FFF2-40B4-BE49-F238E27FC236}">
                <a16:creationId xmlns:a16="http://schemas.microsoft.com/office/drawing/2014/main" id="{2823019C-1E01-4FFF-7392-D725153324E4}"/>
              </a:ext>
            </a:extLst>
          </p:cNvPr>
          <p:cNvSpPr txBox="1"/>
          <p:nvPr/>
        </p:nvSpPr>
        <p:spPr>
          <a:xfrm>
            <a:off x="5196112" y="6611779"/>
            <a:ext cx="7474527" cy="246221"/>
          </a:xfrm>
          <a:prstGeom prst="rect">
            <a:avLst/>
          </a:prstGeom>
          <a:noFill/>
        </p:spPr>
        <p:txBody>
          <a:bodyPr wrap="square" rtlCol="0">
            <a:spAutoFit/>
          </a:bodyPr>
          <a:lstStyle/>
          <a:p>
            <a:r>
              <a:rPr lang="nb-NO" sz="1000">
                <a:solidFill>
                  <a:schemeClr val="bg1">
                    <a:lumMod val="95000"/>
                    <a:lumOff val="5000"/>
                  </a:schemeClr>
                </a:solidFill>
              </a:rPr>
              <a:t>https://www.npr.org/2024/06/25/nx-s1-5019381/how-russia-is-using-artificial-intelligence-in-its-propaganda-operations</a:t>
            </a:r>
          </a:p>
        </p:txBody>
      </p:sp>
    </p:spTree>
    <p:extLst>
      <p:ext uri="{BB962C8B-B14F-4D97-AF65-F5344CB8AC3E}">
        <p14:creationId xmlns:p14="http://schemas.microsoft.com/office/powerpoint/2010/main" val="87902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46A26-8C47-C6B5-A440-3D3A281CAF9E}"/>
            </a:ext>
          </a:extLst>
        </p:cNvPr>
        <p:cNvGrpSpPr/>
        <p:nvPr/>
      </p:nvGrpSpPr>
      <p:grpSpPr>
        <a:xfrm>
          <a:off x="0" y="0"/>
          <a:ext cx="0" cy="0"/>
          <a:chOff x="0" y="0"/>
          <a:chExt cx="0" cy="0"/>
        </a:xfrm>
      </p:grpSpPr>
      <p:sp>
        <p:nvSpPr>
          <p:cNvPr id="9" name="Rektangel 8">
            <a:extLst>
              <a:ext uri="{FF2B5EF4-FFF2-40B4-BE49-F238E27FC236}">
                <a16:creationId xmlns:a16="http://schemas.microsoft.com/office/drawing/2014/main" id="{7B1B38DA-ED9F-7A54-A405-B524824A9834}"/>
              </a:ext>
            </a:extLst>
          </p:cNvPr>
          <p:cNvSpPr/>
          <p:nvPr/>
        </p:nvSpPr>
        <p:spPr>
          <a:xfrm>
            <a:off x="-175856" y="-473690"/>
            <a:ext cx="13378070" cy="8030818"/>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14" name="Jennifer Aniston’s bikini body.A follow sent me a very concerned message about this video where Jennifer Aniston was talking about she keeps her “bikini body even in her 50s”.Some of the things she was saying in the video were questio.mp4">
            <a:hlinkClick r:id="" action="ppaction://media"/>
            <a:extLst>
              <a:ext uri="{FF2B5EF4-FFF2-40B4-BE49-F238E27FC236}">
                <a16:creationId xmlns:a16="http://schemas.microsoft.com/office/drawing/2014/main" id="{889EC594-CE21-0123-734D-B8FD69130F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67188" y="0"/>
            <a:ext cx="3857625" cy="6858000"/>
          </a:xfrm>
          <a:prstGeom prst="rect">
            <a:avLst/>
          </a:prstGeom>
        </p:spPr>
      </p:pic>
    </p:spTree>
    <p:extLst>
      <p:ext uri="{BB962C8B-B14F-4D97-AF65-F5344CB8AC3E}">
        <p14:creationId xmlns:p14="http://schemas.microsoft.com/office/powerpoint/2010/main" val="1763816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58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7EE8A-6565-96C6-EF31-A98B017214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2B6DB71-735F-E2EB-CFF2-66CE9865FA30}"/>
              </a:ext>
            </a:extLst>
          </p:cNvPr>
          <p:cNvSpPr>
            <a:spLocks noGrp="1"/>
          </p:cNvSpPr>
          <p:nvPr>
            <p:ph type="title"/>
          </p:nvPr>
        </p:nvSpPr>
        <p:spPr>
          <a:xfrm>
            <a:off x="4938483" y="715963"/>
            <a:ext cx="6992259" cy="1189037"/>
          </a:xfrm>
        </p:spPr>
        <p:txBody>
          <a:bodyPr/>
          <a:lstStyle/>
          <a:p>
            <a:r>
              <a:rPr lang="en-US" dirty="0"/>
              <a:t>3. Treningsdata kan gi KI bias</a:t>
            </a:r>
          </a:p>
        </p:txBody>
      </p:sp>
      <p:sp>
        <p:nvSpPr>
          <p:cNvPr id="3" name="Text Placeholder 2">
            <a:extLst>
              <a:ext uri="{FF2B5EF4-FFF2-40B4-BE49-F238E27FC236}">
                <a16:creationId xmlns:a16="http://schemas.microsoft.com/office/drawing/2014/main" id="{FBE08330-B266-C881-FD8C-AE899A741707}"/>
              </a:ext>
            </a:extLst>
          </p:cNvPr>
          <p:cNvSpPr>
            <a:spLocks noGrp="1"/>
          </p:cNvSpPr>
          <p:nvPr>
            <p:ph type="body" sz="quarter" idx="11"/>
          </p:nvPr>
        </p:nvSpPr>
        <p:spPr>
          <a:xfrm>
            <a:off x="5196112" y="2353734"/>
            <a:ext cx="6477000" cy="3276600"/>
          </a:xfrm>
        </p:spPr>
        <p:txBody>
          <a:bodyPr vert="horz" lIns="91440" tIns="45720" rIns="91440" bIns="45720" rtlCol="0" anchor="t">
            <a:normAutofit/>
          </a:bodyPr>
          <a:lstStyle/>
          <a:p>
            <a:pPr marL="285750" indent="-285750">
              <a:buFontTx/>
              <a:buChar char="-"/>
            </a:pPr>
            <a:r>
              <a:rPr lang="en-US" b="0" dirty="0"/>
              <a:t>Hvordan tror dere at KI kan føre til diskriminering? </a:t>
            </a:r>
          </a:p>
        </p:txBody>
      </p:sp>
    </p:spTree>
    <p:extLst>
      <p:ext uri="{BB962C8B-B14F-4D97-AF65-F5344CB8AC3E}">
        <p14:creationId xmlns:p14="http://schemas.microsoft.com/office/powerpoint/2010/main" val="374727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E1B95-3E1E-C492-FA43-69DD1B0B509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98EFA6C-2478-7F16-CA4D-BCCC3F6D2B34}"/>
              </a:ext>
            </a:extLst>
          </p:cNvPr>
          <p:cNvSpPr>
            <a:spLocks noGrp="1"/>
          </p:cNvSpPr>
          <p:nvPr>
            <p:ph type="title"/>
          </p:nvPr>
        </p:nvSpPr>
        <p:spPr/>
        <p:txBody>
          <a:bodyPr/>
          <a:lstStyle/>
          <a:p>
            <a:r>
              <a:rPr lang="nb-NO"/>
              <a:t>Mini-case:</a:t>
            </a:r>
          </a:p>
        </p:txBody>
      </p:sp>
      <p:sp>
        <p:nvSpPr>
          <p:cNvPr id="3" name="Plassholder for tekst 2">
            <a:extLst>
              <a:ext uri="{FF2B5EF4-FFF2-40B4-BE49-F238E27FC236}">
                <a16:creationId xmlns:a16="http://schemas.microsoft.com/office/drawing/2014/main" id="{F656D348-847D-A12C-6620-203EF2E64B06}"/>
              </a:ext>
            </a:extLst>
          </p:cNvPr>
          <p:cNvSpPr>
            <a:spLocks noGrp="1"/>
          </p:cNvSpPr>
          <p:nvPr>
            <p:ph type="body" sz="quarter" idx="11"/>
          </p:nvPr>
        </p:nvSpPr>
        <p:spPr/>
        <p:txBody>
          <a:bodyPr/>
          <a:lstStyle/>
          <a:p>
            <a:r>
              <a:rPr lang="nb-NO"/>
              <a:t>En bedrift skal kutte ned 20% av de ansatte. </a:t>
            </a:r>
          </a:p>
          <a:p>
            <a:r>
              <a:rPr lang="nb-NO"/>
              <a:t>For å gjøre dette, vil de bruke en KI-modell, som har bestemt at en god arbeider er en som alltid kommer på tiden. </a:t>
            </a:r>
          </a:p>
          <a:p>
            <a:endParaRPr lang="nb-NO"/>
          </a:p>
          <a:p>
            <a:r>
              <a:rPr lang="nb-NO"/>
              <a:t>Hvordan kan dette fungere diskriminerende?</a:t>
            </a:r>
          </a:p>
        </p:txBody>
      </p:sp>
    </p:spTree>
    <p:extLst>
      <p:ext uri="{BB962C8B-B14F-4D97-AF65-F5344CB8AC3E}">
        <p14:creationId xmlns:p14="http://schemas.microsoft.com/office/powerpoint/2010/main" val="315011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AEEEC-4207-E1EA-007D-95FBF883A6A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FA47E3E-2EA0-1A94-BF47-AFDB84843A2C}"/>
              </a:ext>
            </a:extLst>
          </p:cNvPr>
          <p:cNvSpPr>
            <a:spLocks noGrp="1"/>
          </p:cNvSpPr>
          <p:nvPr>
            <p:ph type="title"/>
          </p:nvPr>
        </p:nvSpPr>
        <p:spPr/>
        <p:txBody>
          <a:bodyPr/>
          <a:lstStyle/>
          <a:p>
            <a:r>
              <a:rPr lang="nb-NO"/>
              <a:t>Andre eksempler på diskriminering: </a:t>
            </a:r>
          </a:p>
        </p:txBody>
      </p:sp>
      <p:sp>
        <p:nvSpPr>
          <p:cNvPr id="3" name="Plassholder for tekst 2">
            <a:extLst>
              <a:ext uri="{FF2B5EF4-FFF2-40B4-BE49-F238E27FC236}">
                <a16:creationId xmlns:a16="http://schemas.microsoft.com/office/drawing/2014/main" id="{CB26D4F2-2B52-4552-B6E0-6E0BABA3C2E1}"/>
              </a:ext>
            </a:extLst>
          </p:cNvPr>
          <p:cNvSpPr>
            <a:spLocks noGrp="1"/>
          </p:cNvSpPr>
          <p:nvPr>
            <p:ph type="body" sz="quarter" idx="11"/>
          </p:nvPr>
        </p:nvSpPr>
        <p:spPr>
          <a:xfrm>
            <a:off x="5199741" y="2125133"/>
            <a:ext cx="6348791" cy="4207934"/>
          </a:xfrm>
        </p:spPr>
        <p:txBody>
          <a:bodyPr/>
          <a:lstStyle/>
          <a:p>
            <a:r>
              <a:rPr lang="nb-NO"/>
              <a:t>E-poster fra ennesker med ikke-vestlige navn kan havne i spam.</a:t>
            </a:r>
          </a:p>
          <a:p>
            <a:br>
              <a:rPr lang="nb-NO"/>
            </a:br>
            <a:r>
              <a:rPr lang="nb-NO"/>
              <a:t>En jobbannonse for konstruksjonsarbeid som kjøres på META med automatisk publikum, kan bli rettet kun mot menn og forsterke stereotypier. </a:t>
            </a:r>
          </a:p>
          <a:p>
            <a:endParaRPr lang="nb-NO"/>
          </a:p>
          <a:p>
            <a:r>
              <a:rPr lang="nb-NO" b="0">
                <a:latin typeface="Burbank Big Rg Bk" pitchFamily="2" charset="77"/>
              </a:rPr>
              <a:t>Hvorfor</a:t>
            </a:r>
            <a:r>
              <a:rPr lang="nb-NO"/>
              <a:t>? Når treningsdataen har bias, vil KI-modellen reprodusere dette menneskelige biaset. </a:t>
            </a:r>
          </a:p>
          <a:p>
            <a:endParaRPr lang="nb-NO"/>
          </a:p>
        </p:txBody>
      </p:sp>
    </p:spTree>
    <p:extLst>
      <p:ext uri="{BB962C8B-B14F-4D97-AF65-F5344CB8AC3E}">
        <p14:creationId xmlns:p14="http://schemas.microsoft.com/office/powerpoint/2010/main" val="409529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F55A4-69CA-FC82-DD56-2FAD633F578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98DF0EB-5348-3CD3-ECCE-F14D1C0897C2}"/>
              </a:ext>
            </a:extLst>
          </p:cNvPr>
          <p:cNvSpPr>
            <a:spLocks noGrp="1"/>
          </p:cNvSpPr>
          <p:nvPr>
            <p:ph type="title"/>
          </p:nvPr>
        </p:nvSpPr>
        <p:spPr>
          <a:xfrm>
            <a:off x="5499592" y="923781"/>
            <a:ext cx="6992259" cy="1189037"/>
          </a:xfrm>
        </p:spPr>
        <p:txBody>
          <a:bodyPr/>
          <a:lstStyle/>
          <a:p>
            <a:r>
              <a:rPr lang="en-US" dirty="0"/>
              <a:t>KI og bias</a:t>
            </a:r>
          </a:p>
        </p:txBody>
      </p:sp>
      <p:sp>
        <p:nvSpPr>
          <p:cNvPr id="3" name="Text Placeholder 2">
            <a:extLst>
              <a:ext uri="{FF2B5EF4-FFF2-40B4-BE49-F238E27FC236}">
                <a16:creationId xmlns:a16="http://schemas.microsoft.com/office/drawing/2014/main" id="{CBA22583-06DE-9FA1-25AA-4960221B333B}"/>
              </a:ext>
            </a:extLst>
          </p:cNvPr>
          <p:cNvSpPr>
            <a:spLocks noGrp="1"/>
          </p:cNvSpPr>
          <p:nvPr>
            <p:ph type="body" sz="quarter" idx="11"/>
          </p:nvPr>
        </p:nvSpPr>
        <p:spPr>
          <a:xfrm>
            <a:off x="5196112" y="1676401"/>
            <a:ext cx="6477000" cy="3276600"/>
          </a:xfrm>
        </p:spPr>
        <p:txBody>
          <a:bodyPr vert="horz" lIns="91440" tIns="45720" rIns="91440" bIns="45720" rtlCol="0" anchor="t">
            <a:normAutofit/>
          </a:bodyPr>
          <a:lstStyle/>
          <a:p>
            <a:r>
              <a:rPr lang="nb-NO"/>
              <a:t>KI eksisterer kun på grunn av dataen den trenes på. Dataen er menneskeskapt, og i stor grad hentet fra internett. </a:t>
            </a:r>
          </a:p>
          <a:p>
            <a:endParaRPr lang="nb-NO"/>
          </a:p>
          <a:p>
            <a:r>
              <a:rPr lang="en-US" b="0" dirty="0"/>
              <a:t>Spørsmål: </a:t>
            </a:r>
          </a:p>
          <a:p>
            <a:pPr marL="285750" indent="-285750">
              <a:buFontTx/>
              <a:buChar char="-"/>
            </a:pPr>
            <a:r>
              <a:rPr lang="en-US" b="0" dirty="0"/>
              <a:t>Hvem poster mest på internett?</a:t>
            </a:r>
          </a:p>
          <a:p>
            <a:pPr marL="285750" indent="-285750">
              <a:buFontTx/>
              <a:buChar char="-"/>
            </a:pPr>
            <a:r>
              <a:rPr lang="en-US" b="0" dirty="0"/>
              <a:t>Hva poster/skriver folk mest om?</a:t>
            </a:r>
          </a:p>
          <a:p>
            <a:pPr marL="285750" indent="-285750">
              <a:buFontTx/>
              <a:buChar char="-"/>
            </a:pPr>
            <a:endParaRPr lang="en-US" b="0" dirty="0"/>
          </a:p>
          <a:p>
            <a:pPr marL="285750" indent="-285750">
              <a:buFontTx/>
              <a:buChar char="-"/>
            </a:pPr>
            <a:endParaRPr lang="en-US" b="0" dirty="0"/>
          </a:p>
          <a:p>
            <a:endParaRPr lang="en-US" b="0" dirty="0"/>
          </a:p>
        </p:txBody>
      </p:sp>
    </p:spTree>
    <p:extLst>
      <p:ext uri="{BB962C8B-B14F-4D97-AF65-F5344CB8AC3E}">
        <p14:creationId xmlns:p14="http://schemas.microsoft.com/office/powerpoint/2010/main" val="557011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387A0-BA60-2BD3-7551-6D53BC31D5D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26B2494-A322-D7F6-4A48-3F5F60F73715}"/>
              </a:ext>
            </a:extLst>
          </p:cNvPr>
          <p:cNvSpPr>
            <a:spLocks noGrp="1"/>
          </p:cNvSpPr>
          <p:nvPr>
            <p:ph type="title"/>
          </p:nvPr>
        </p:nvSpPr>
        <p:spPr>
          <a:xfrm>
            <a:off x="5499592" y="922464"/>
            <a:ext cx="6992259" cy="1189037"/>
          </a:xfrm>
        </p:spPr>
        <p:txBody>
          <a:bodyPr/>
          <a:lstStyle/>
          <a:p>
            <a:r>
              <a:rPr lang="en-US" dirty="0"/>
              <a:t>KI og bias</a:t>
            </a:r>
          </a:p>
        </p:txBody>
      </p:sp>
      <p:sp>
        <p:nvSpPr>
          <p:cNvPr id="3" name="Text Placeholder 2">
            <a:extLst>
              <a:ext uri="{FF2B5EF4-FFF2-40B4-BE49-F238E27FC236}">
                <a16:creationId xmlns:a16="http://schemas.microsoft.com/office/drawing/2014/main" id="{42778372-CB3E-2E66-3A90-23D157CEADD5}"/>
              </a:ext>
            </a:extLst>
          </p:cNvPr>
          <p:cNvSpPr>
            <a:spLocks noGrp="1"/>
          </p:cNvSpPr>
          <p:nvPr>
            <p:ph type="body" sz="quarter" idx="11"/>
          </p:nvPr>
        </p:nvSpPr>
        <p:spPr>
          <a:xfrm>
            <a:off x="5196112" y="1676401"/>
            <a:ext cx="6477000" cy="3276600"/>
          </a:xfrm>
        </p:spPr>
        <p:txBody>
          <a:bodyPr vert="horz" lIns="91440" tIns="45720" rIns="91440" bIns="45720" rtlCol="0" anchor="t">
            <a:normAutofit/>
          </a:bodyPr>
          <a:lstStyle/>
          <a:p>
            <a:endParaRPr lang="en-US" b="0" dirty="0"/>
          </a:p>
          <a:p>
            <a:pPr marL="285750" indent="-285750">
              <a:buFontTx/>
              <a:buChar char="-"/>
            </a:pPr>
            <a:r>
              <a:rPr lang="en-US" dirty="0"/>
              <a:t>Menn. (Küchler, et al., 2023). </a:t>
            </a:r>
          </a:p>
          <a:p>
            <a:pPr marL="285750" indent="-285750">
              <a:buFontTx/>
              <a:buChar char="-"/>
            </a:pPr>
            <a:r>
              <a:rPr lang="en-US" b="0" dirty="0"/>
              <a:t>..... menn menn menn menn hvite hvite hvite menn.</a:t>
            </a:r>
          </a:p>
          <a:p>
            <a:pPr marL="285750" indent="-285750">
              <a:buFontTx/>
              <a:buChar char="-"/>
            </a:pPr>
            <a:endParaRPr lang="en-US" b="0" dirty="0"/>
          </a:p>
          <a:p>
            <a:endParaRPr lang="en-US" b="0" dirty="0"/>
          </a:p>
        </p:txBody>
      </p:sp>
      <p:sp>
        <p:nvSpPr>
          <p:cNvPr id="2" name="TekstSylinder 1">
            <a:extLst>
              <a:ext uri="{FF2B5EF4-FFF2-40B4-BE49-F238E27FC236}">
                <a16:creationId xmlns:a16="http://schemas.microsoft.com/office/drawing/2014/main" id="{E5616F35-C44A-ED22-F78B-2471398DCE02}"/>
              </a:ext>
            </a:extLst>
          </p:cNvPr>
          <p:cNvSpPr txBox="1"/>
          <p:nvPr/>
        </p:nvSpPr>
        <p:spPr>
          <a:xfrm>
            <a:off x="4938483" y="6068291"/>
            <a:ext cx="6346044" cy="553998"/>
          </a:xfrm>
          <a:prstGeom prst="rect">
            <a:avLst/>
          </a:prstGeom>
          <a:noFill/>
        </p:spPr>
        <p:txBody>
          <a:bodyPr wrap="square" rtlCol="0">
            <a:spAutoFit/>
          </a:bodyPr>
          <a:lstStyle/>
          <a:p>
            <a:r>
              <a:rPr lang="nb-NO" sz="1000">
                <a:solidFill>
                  <a:schemeClr val="bg1">
                    <a:lumMod val="95000"/>
                    <a:lumOff val="5000"/>
                  </a:schemeClr>
                </a:solidFill>
              </a:rPr>
              <a:t>Küchler, C., Stoll, A., Ziegele, M., &amp; Naab, T. K. (2023). Gender-Related Differences in Online Comment Sections: Findings From a Large-Scale Content Analysis of Commenting Behavior. Social Science Computer Review, 41(3), 728-747. https://doi.org/10.1177/08944393211052042</a:t>
            </a:r>
          </a:p>
        </p:txBody>
      </p:sp>
      <p:sp>
        <p:nvSpPr>
          <p:cNvPr id="4" name="TekstSylinder 3">
            <a:extLst>
              <a:ext uri="{FF2B5EF4-FFF2-40B4-BE49-F238E27FC236}">
                <a16:creationId xmlns:a16="http://schemas.microsoft.com/office/drawing/2014/main" id="{B664A851-E489-648E-A4D5-C32450D3C012}"/>
              </a:ext>
            </a:extLst>
          </p:cNvPr>
          <p:cNvSpPr txBox="1"/>
          <p:nvPr/>
        </p:nvSpPr>
        <p:spPr>
          <a:xfrm>
            <a:off x="9725891" y="6941127"/>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225993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D6BD017-F15A-E8B1-0616-0F2EF084AA47}"/>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6" name="Bilde 5" descr="Et bilde som inneholder Medisinsk utstyr, klær, person, skjermbilde&#10;&#10;KI-generert innhold kan være feil.">
            <a:extLst>
              <a:ext uri="{FF2B5EF4-FFF2-40B4-BE49-F238E27FC236}">
                <a16:creationId xmlns:a16="http://schemas.microsoft.com/office/drawing/2014/main" id="{CAA7A37A-7938-39D7-82DF-A01C7629F08C}"/>
              </a:ext>
            </a:extLst>
          </p:cNvPr>
          <p:cNvPicPr>
            <a:picLocks noChangeAspect="1"/>
          </p:cNvPicPr>
          <p:nvPr/>
        </p:nvPicPr>
        <p:blipFill>
          <a:blip r:embed="rId3"/>
          <a:stretch>
            <a:fillRect/>
          </a:stretch>
        </p:blipFill>
        <p:spPr>
          <a:xfrm>
            <a:off x="387349" y="184149"/>
            <a:ext cx="11624541" cy="6607497"/>
          </a:xfrm>
          <a:prstGeom prst="rect">
            <a:avLst/>
          </a:prstGeom>
        </p:spPr>
      </p:pic>
    </p:spTree>
    <p:extLst>
      <p:ext uri="{BB962C8B-B14F-4D97-AF65-F5344CB8AC3E}">
        <p14:creationId xmlns:p14="http://schemas.microsoft.com/office/powerpoint/2010/main" val="2156407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57F97-A69C-2647-C67B-12595315174E}"/>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1791BC0F-8528-E840-62CA-9D869B644921}"/>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2" name="Bilde 1">
            <a:extLst>
              <a:ext uri="{FF2B5EF4-FFF2-40B4-BE49-F238E27FC236}">
                <a16:creationId xmlns:a16="http://schemas.microsoft.com/office/drawing/2014/main" id="{CEED2F6B-0F4F-2D62-20B7-DC0044D05B83}"/>
              </a:ext>
            </a:extLst>
          </p:cNvPr>
          <p:cNvPicPr>
            <a:picLocks noChangeAspect="1"/>
          </p:cNvPicPr>
          <p:nvPr/>
        </p:nvPicPr>
        <p:blipFill>
          <a:blip r:embed="rId3"/>
          <a:srcRect/>
          <a:stretch/>
        </p:blipFill>
        <p:spPr>
          <a:xfrm>
            <a:off x="782004" y="184149"/>
            <a:ext cx="10835231" cy="6607497"/>
          </a:xfrm>
          <a:prstGeom prst="rect">
            <a:avLst/>
          </a:prstGeom>
        </p:spPr>
      </p:pic>
    </p:spTree>
    <p:extLst>
      <p:ext uri="{BB962C8B-B14F-4D97-AF65-F5344CB8AC3E}">
        <p14:creationId xmlns:p14="http://schemas.microsoft.com/office/powerpoint/2010/main" val="55940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8B1E0-1C98-5D30-C905-7FAA505F417C}"/>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187F598B-AD74-CE26-1D00-9BF6F8AA0299}"/>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2" name="Bilde 1">
            <a:extLst>
              <a:ext uri="{FF2B5EF4-FFF2-40B4-BE49-F238E27FC236}">
                <a16:creationId xmlns:a16="http://schemas.microsoft.com/office/drawing/2014/main" id="{ECA93F55-355C-BE70-7DE4-A2D99EBC0C48}"/>
              </a:ext>
            </a:extLst>
          </p:cNvPr>
          <p:cNvPicPr>
            <a:picLocks noChangeAspect="1"/>
          </p:cNvPicPr>
          <p:nvPr/>
        </p:nvPicPr>
        <p:blipFill>
          <a:blip r:embed="rId2"/>
          <a:srcRect/>
          <a:stretch/>
        </p:blipFill>
        <p:spPr>
          <a:xfrm>
            <a:off x="782004" y="185423"/>
            <a:ext cx="10835231" cy="6604949"/>
          </a:xfrm>
          <a:prstGeom prst="rect">
            <a:avLst/>
          </a:prstGeom>
        </p:spPr>
      </p:pic>
    </p:spTree>
    <p:extLst>
      <p:ext uri="{BB962C8B-B14F-4D97-AF65-F5344CB8AC3E}">
        <p14:creationId xmlns:p14="http://schemas.microsoft.com/office/powerpoint/2010/main" val="401574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E0CB2E-ABF8-5529-3561-D94E21BED567}"/>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D9726B5E-4A48-3E5A-C70E-6408C14EEF18}"/>
              </a:ext>
            </a:extLst>
          </p:cNvPr>
          <p:cNvSpPr>
            <a:spLocks noGrp="1"/>
          </p:cNvSpPr>
          <p:nvPr>
            <p:ph type="body" sz="quarter" idx="11"/>
          </p:nvPr>
        </p:nvSpPr>
        <p:spPr/>
        <p:txBody>
          <a:bodyPr/>
          <a:lstStyle/>
          <a:p>
            <a:endParaRPr lang="nb-NO"/>
          </a:p>
        </p:txBody>
      </p:sp>
      <p:sp>
        <p:nvSpPr>
          <p:cNvPr id="4" name="Rektangel 3">
            <a:extLst>
              <a:ext uri="{FF2B5EF4-FFF2-40B4-BE49-F238E27FC236}">
                <a16:creationId xmlns:a16="http://schemas.microsoft.com/office/drawing/2014/main" id="{E6B80544-948B-1946-AE0F-3CF7BC00109F}"/>
              </a:ext>
            </a:extLst>
          </p:cNvPr>
          <p:cNvSpPr/>
          <p:nvPr/>
        </p:nvSpPr>
        <p:spPr>
          <a:xfrm>
            <a:off x="-596348" y="-437322"/>
            <a:ext cx="13378070" cy="80308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4EDE77E7-BF8C-BE0B-34D9-A6F5AEFF737A}"/>
              </a:ext>
            </a:extLst>
          </p:cNvPr>
          <p:cNvPicPr>
            <a:picLocks noChangeAspect="1"/>
          </p:cNvPicPr>
          <p:nvPr/>
        </p:nvPicPr>
        <p:blipFill>
          <a:blip r:embed="rId3"/>
          <a:srcRect/>
          <a:stretch/>
        </p:blipFill>
        <p:spPr>
          <a:xfrm>
            <a:off x="782004" y="382298"/>
            <a:ext cx="10835231" cy="6211199"/>
          </a:xfrm>
          <a:prstGeom prst="rect">
            <a:avLst/>
          </a:prstGeom>
        </p:spPr>
      </p:pic>
    </p:spTree>
    <p:extLst>
      <p:ext uri="{BB962C8B-B14F-4D97-AF65-F5344CB8AC3E}">
        <p14:creationId xmlns:p14="http://schemas.microsoft.com/office/powerpoint/2010/main" val="15662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9565C1-C8DB-AD24-BCA3-B38D9FC37C9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FCF31AD-43AF-8FBA-7771-6A66987FD557}"/>
              </a:ext>
            </a:extLst>
          </p:cNvPr>
          <p:cNvSpPr>
            <a:spLocks noGrp="1"/>
          </p:cNvSpPr>
          <p:nvPr>
            <p:ph type="title"/>
          </p:nvPr>
        </p:nvSpPr>
        <p:spPr>
          <a:xfrm>
            <a:off x="4938483" y="715963"/>
            <a:ext cx="6992259" cy="1189037"/>
          </a:xfrm>
        </p:spPr>
        <p:txBody>
          <a:bodyPr/>
          <a:lstStyle/>
          <a:p>
            <a:r>
              <a:rPr lang="en-US" dirty="0"/>
              <a:t>Bias hos KI kan føre til: </a:t>
            </a:r>
          </a:p>
        </p:txBody>
      </p:sp>
      <p:sp>
        <p:nvSpPr>
          <p:cNvPr id="3" name="Text Placeholder 2">
            <a:extLst>
              <a:ext uri="{FF2B5EF4-FFF2-40B4-BE49-F238E27FC236}">
                <a16:creationId xmlns:a16="http://schemas.microsoft.com/office/drawing/2014/main" id="{7C456634-337B-F251-7A59-A52BA731B54A}"/>
              </a:ext>
            </a:extLst>
          </p:cNvPr>
          <p:cNvSpPr>
            <a:spLocks noGrp="1"/>
          </p:cNvSpPr>
          <p:nvPr>
            <p:ph type="body" sz="quarter" idx="11"/>
          </p:nvPr>
        </p:nvSpPr>
        <p:spPr>
          <a:xfrm>
            <a:off x="5196112" y="1676401"/>
            <a:ext cx="6477000" cy="3276600"/>
          </a:xfrm>
        </p:spPr>
        <p:txBody>
          <a:bodyPr vert="horz" lIns="91440" tIns="45720" rIns="91440" bIns="45720" rtlCol="0" anchor="t">
            <a:normAutofit/>
          </a:bodyPr>
          <a:lstStyle/>
          <a:p>
            <a:pPr marL="285750" indent="-285750">
              <a:buFontTx/>
              <a:buChar char="-"/>
            </a:pPr>
            <a:r>
              <a:rPr lang="en-US" b="0" dirty="0"/>
              <a:t>Stereotypier som KI-en trenes på kan føre til:</a:t>
            </a:r>
          </a:p>
          <a:p>
            <a:pPr marL="514350" lvl="1" indent="-285750">
              <a:buFontTx/>
              <a:buChar char="-"/>
            </a:pPr>
            <a:r>
              <a:rPr lang="en-US" dirty="0"/>
              <a:t>Diskriminering i ansettelsesprosesser</a:t>
            </a:r>
          </a:p>
          <a:p>
            <a:pPr marL="514350" lvl="1" indent="-285750">
              <a:buFontTx/>
              <a:buChar char="-"/>
            </a:pPr>
            <a:r>
              <a:rPr lang="en-US" b="0" dirty="0"/>
              <a:t>Forsterking av allerede skadelige stereotypier</a:t>
            </a:r>
          </a:p>
          <a:p>
            <a:pPr marL="514350" lvl="1" indent="-285750">
              <a:buFontTx/>
              <a:buChar char="-"/>
            </a:pPr>
            <a:endParaRPr lang="en-US" dirty="0"/>
          </a:p>
          <a:p>
            <a:pPr lvl="1" indent="0">
              <a:buNone/>
            </a:pPr>
            <a:endParaRPr lang="en-US" b="0" dirty="0"/>
          </a:p>
        </p:txBody>
      </p:sp>
      <p:sp>
        <p:nvSpPr>
          <p:cNvPr id="4" name="TekstSylinder 3">
            <a:extLst>
              <a:ext uri="{FF2B5EF4-FFF2-40B4-BE49-F238E27FC236}">
                <a16:creationId xmlns:a16="http://schemas.microsoft.com/office/drawing/2014/main" id="{D2C54277-E2B9-000C-6B42-0EC2920C318E}"/>
              </a:ext>
            </a:extLst>
          </p:cNvPr>
          <p:cNvSpPr txBox="1"/>
          <p:nvPr/>
        </p:nvSpPr>
        <p:spPr>
          <a:xfrm>
            <a:off x="9725891" y="6941127"/>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808714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2E1CA-56F7-E177-2CEB-97AD20EC960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221ED57-B2BF-38B7-089F-0FBD2123783C}"/>
              </a:ext>
            </a:extLst>
          </p:cNvPr>
          <p:cNvSpPr>
            <a:spLocks noGrp="1"/>
          </p:cNvSpPr>
          <p:nvPr>
            <p:ph type="title"/>
          </p:nvPr>
        </p:nvSpPr>
        <p:spPr>
          <a:xfrm>
            <a:off x="4938483" y="715963"/>
            <a:ext cx="6992259" cy="1189037"/>
          </a:xfrm>
        </p:spPr>
        <p:txBody>
          <a:bodyPr/>
          <a:lstStyle/>
          <a:p>
            <a:r>
              <a:rPr lang="en-US" dirty="0"/>
              <a:t>4. Du eier ingenting </a:t>
            </a:r>
          </a:p>
        </p:txBody>
      </p:sp>
      <p:sp>
        <p:nvSpPr>
          <p:cNvPr id="3" name="Text Placeholder 2">
            <a:extLst>
              <a:ext uri="{FF2B5EF4-FFF2-40B4-BE49-F238E27FC236}">
                <a16:creationId xmlns:a16="http://schemas.microsoft.com/office/drawing/2014/main" id="{766250D2-4221-524D-7B52-146A523772D5}"/>
              </a:ext>
            </a:extLst>
          </p:cNvPr>
          <p:cNvSpPr>
            <a:spLocks noGrp="1"/>
          </p:cNvSpPr>
          <p:nvPr>
            <p:ph type="body" sz="quarter" idx="11"/>
          </p:nvPr>
        </p:nvSpPr>
        <p:spPr>
          <a:xfrm>
            <a:off x="5196112" y="1676401"/>
            <a:ext cx="6477000" cy="4238624"/>
          </a:xfrm>
        </p:spPr>
        <p:txBody>
          <a:bodyPr vert="horz" lIns="91440" tIns="45720" rIns="91440" bIns="45720" rtlCol="0" anchor="t">
            <a:normAutofit/>
          </a:bodyPr>
          <a:lstStyle/>
          <a:p>
            <a:pPr marL="285750" indent="-285750">
              <a:buFont typeface="Arial" panose="020B0604020202020204" pitchFamily="34" charset="0"/>
              <a:buChar char="•"/>
            </a:pPr>
            <a:r>
              <a:rPr lang="nb-NO" b="0"/>
              <a:t>Det er også viktig å huske at du ikke eier et bilde du har generert. </a:t>
            </a:r>
          </a:p>
          <a:p>
            <a:pPr marL="285750" indent="-285750">
              <a:buFont typeface="Arial" panose="020B0604020202020204" pitchFamily="34" charset="0"/>
              <a:buChar char="•"/>
            </a:pPr>
            <a:r>
              <a:rPr lang="nb-NO" b="0"/>
              <a:t>Når du ikke eier det du lager, kan andre ta det og bruke det i andre kontekster. </a:t>
            </a:r>
          </a:p>
          <a:p>
            <a:pPr marL="285750" indent="-285750">
              <a:buFont typeface="Arial" panose="020B0604020202020204" pitchFamily="34" charset="0"/>
              <a:buChar char="•"/>
            </a:pPr>
            <a:r>
              <a:rPr lang="nb-NO" b="0"/>
              <a:t>KI har også en spesiell, visuell stil. Å bruke KI-genererte bilder kan svekke troverdigheten din. </a:t>
            </a:r>
          </a:p>
          <a:p>
            <a:pPr marL="285750" indent="-285750">
              <a:buFont typeface="Arial" panose="020B0604020202020204" pitchFamily="34" charset="0"/>
              <a:buChar char="•"/>
            </a:pPr>
            <a:r>
              <a:rPr lang="nb-NO" b="0"/>
              <a:t>KI er trent på andre sitt åndsverk, uten at de har samtykket til dette. </a:t>
            </a:r>
          </a:p>
          <a:p>
            <a:endParaRPr lang="en-US" b="0" dirty="0"/>
          </a:p>
          <a:p>
            <a:endParaRPr lang="en-US" b="0" dirty="0"/>
          </a:p>
        </p:txBody>
      </p:sp>
      <p:sp>
        <p:nvSpPr>
          <p:cNvPr id="4" name="TekstSylinder 3">
            <a:extLst>
              <a:ext uri="{FF2B5EF4-FFF2-40B4-BE49-F238E27FC236}">
                <a16:creationId xmlns:a16="http://schemas.microsoft.com/office/drawing/2014/main" id="{D906DC02-1483-27DD-BADB-62D499DD313F}"/>
              </a:ext>
            </a:extLst>
          </p:cNvPr>
          <p:cNvSpPr txBox="1"/>
          <p:nvPr/>
        </p:nvSpPr>
        <p:spPr>
          <a:xfrm>
            <a:off x="9725891" y="6941127"/>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262533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6A981-2113-0EE6-1153-BF3F7D9D68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48CDED6-769D-FA33-F3AB-2A9EAD6B02FE}"/>
              </a:ext>
            </a:extLst>
          </p:cNvPr>
          <p:cNvSpPr>
            <a:spLocks noGrp="1"/>
          </p:cNvSpPr>
          <p:nvPr>
            <p:ph type="title"/>
          </p:nvPr>
        </p:nvSpPr>
        <p:spPr>
          <a:xfrm>
            <a:off x="4938483" y="715963"/>
            <a:ext cx="6992259" cy="1189037"/>
          </a:xfrm>
        </p:spPr>
        <p:txBody>
          <a:bodyPr/>
          <a:lstStyle/>
          <a:p>
            <a:r>
              <a:rPr lang="en-US" dirty="0"/>
              <a:t>4. Du eier ingenting </a:t>
            </a:r>
          </a:p>
        </p:txBody>
      </p:sp>
      <p:sp>
        <p:nvSpPr>
          <p:cNvPr id="3" name="Text Placeholder 2">
            <a:extLst>
              <a:ext uri="{FF2B5EF4-FFF2-40B4-BE49-F238E27FC236}">
                <a16:creationId xmlns:a16="http://schemas.microsoft.com/office/drawing/2014/main" id="{0EA24E93-53DD-3F80-C12C-2DB21C994360}"/>
              </a:ext>
            </a:extLst>
          </p:cNvPr>
          <p:cNvSpPr>
            <a:spLocks noGrp="1"/>
          </p:cNvSpPr>
          <p:nvPr>
            <p:ph type="body" sz="quarter" idx="11"/>
          </p:nvPr>
        </p:nvSpPr>
        <p:spPr>
          <a:xfrm>
            <a:off x="5196112" y="1676401"/>
            <a:ext cx="6477000" cy="4238624"/>
          </a:xfrm>
        </p:spPr>
        <p:txBody>
          <a:bodyPr vert="horz" lIns="91440" tIns="45720" rIns="91440" bIns="45720" rtlCol="0" anchor="t">
            <a:normAutofit/>
          </a:bodyPr>
          <a:lstStyle/>
          <a:p>
            <a:r>
              <a:rPr lang="en-US" sz="2400" b="0" dirty="0"/>
              <a:t>Derfor skal vi ikke bruke KI til å generere bilder eller video til kampanjen vår. </a:t>
            </a:r>
          </a:p>
          <a:p>
            <a:endParaRPr lang="en-US" sz="2400" b="0" dirty="0"/>
          </a:p>
          <a:p>
            <a:r>
              <a:rPr lang="en-US" sz="2400" b="0" dirty="0"/>
              <a:t>Vi skal heller ikke få KI til å lage noe fra scratch, men heller som et hjelpemiddel. </a:t>
            </a:r>
          </a:p>
          <a:p>
            <a:endParaRPr lang="en-US" sz="2400" b="0" dirty="0"/>
          </a:p>
          <a:p>
            <a:r>
              <a:rPr lang="en-US" sz="2400" b="0" dirty="0"/>
              <a:t>(mer om dette snart!!)</a:t>
            </a:r>
          </a:p>
          <a:p>
            <a:endParaRPr lang="en-US" sz="2400" b="0" dirty="0"/>
          </a:p>
        </p:txBody>
      </p:sp>
      <p:sp>
        <p:nvSpPr>
          <p:cNvPr id="4" name="TekstSylinder 3">
            <a:extLst>
              <a:ext uri="{FF2B5EF4-FFF2-40B4-BE49-F238E27FC236}">
                <a16:creationId xmlns:a16="http://schemas.microsoft.com/office/drawing/2014/main" id="{5305BC3A-B7FD-C36A-F724-F8287076E46E}"/>
              </a:ext>
            </a:extLst>
          </p:cNvPr>
          <p:cNvSpPr txBox="1"/>
          <p:nvPr/>
        </p:nvSpPr>
        <p:spPr>
          <a:xfrm>
            <a:off x="9725891" y="6941127"/>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249984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47A11-5721-3AD5-2496-08227F68B6D4}"/>
            </a:ext>
          </a:extLst>
        </p:cNvPr>
        <p:cNvGrpSpPr/>
        <p:nvPr/>
      </p:nvGrpSpPr>
      <p:grpSpPr>
        <a:xfrm>
          <a:off x="0" y="0"/>
          <a:ext cx="0" cy="0"/>
          <a:chOff x="0" y="0"/>
          <a:chExt cx="0" cy="0"/>
        </a:xfrm>
      </p:grpSpPr>
      <p:sp>
        <p:nvSpPr>
          <p:cNvPr id="11" name="Title 4">
            <a:extLst>
              <a:ext uri="{FF2B5EF4-FFF2-40B4-BE49-F238E27FC236}">
                <a16:creationId xmlns:a16="http://schemas.microsoft.com/office/drawing/2014/main" id="{1F5F3586-19FC-1223-3547-37F0D2B3D944}"/>
              </a:ext>
            </a:extLst>
          </p:cNvPr>
          <p:cNvSpPr>
            <a:spLocks noGrp="1"/>
          </p:cNvSpPr>
          <p:nvPr>
            <p:ph type="title"/>
          </p:nvPr>
        </p:nvSpPr>
        <p:spPr>
          <a:xfrm>
            <a:off x="449610" y="778308"/>
            <a:ext cx="6992259" cy="3926039"/>
          </a:xfrm>
        </p:spPr>
        <p:txBody>
          <a:bodyPr/>
          <a:lstStyle/>
          <a:p>
            <a:r>
              <a:rPr lang="en-US" dirty="0"/>
              <a:t>Hvordan kan vi bruke</a:t>
            </a:r>
            <a:br>
              <a:rPr lang="en-US" dirty="0"/>
            </a:br>
            <a:r>
              <a:rPr lang="en-US" dirty="0"/>
              <a:t>KI på en etisk og nyttig måte?</a:t>
            </a:r>
          </a:p>
        </p:txBody>
      </p:sp>
      <p:sp>
        <p:nvSpPr>
          <p:cNvPr id="2" name="Title 6">
            <a:extLst>
              <a:ext uri="{FF2B5EF4-FFF2-40B4-BE49-F238E27FC236}">
                <a16:creationId xmlns:a16="http://schemas.microsoft.com/office/drawing/2014/main" id="{194372C7-289B-33F4-2AD3-E46047B8C6CF}"/>
              </a:ext>
            </a:extLst>
          </p:cNvPr>
          <p:cNvSpPr txBox="1">
            <a:spLocks/>
          </p:cNvSpPr>
          <p:nvPr/>
        </p:nvSpPr>
        <p:spPr>
          <a:xfrm>
            <a:off x="613169" y="2371995"/>
            <a:ext cx="8624596" cy="738664"/>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pPr algn="l" fontAlgn="auto">
              <a:spcAft>
                <a:spcPts val="0"/>
              </a:spcAft>
            </a:pPr>
            <a:r>
              <a:rPr lang="nb-NO" sz="2400" b="0">
                <a:solidFill>
                  <a:schemeClr val="bg1">
                    <a:lumMod val="95000"/>
                    <a:lumOff val="5000"/>
                  </a:schemeClr>
                </a:solidFill>
              </a:rPr>
              <a:t>Hva tror dere kan være fordeler?</a:t>
            </a:r>
          </a:p>
          <a:p>
            <a:pPr algn="l" fontAlgn="auto">
              <a:spcAft>
                <a:spcPts val="0"/>
              </a:spcAft>
            </a:pPr>
            <a:r>
              <a:rPr lang="nb-NO" sz="2400" b="0">
                <a:solidFill>
                  <a:schemeClr val="bg1">
                    <a:lumMod val="95000"/>
                    <a:lumOff val="5000"/>
                  </a:schemeClr>
                </a:solidFill>
              </a:rPr>
              <a:t>Hvordan kan KI hjelpe dere/andre?</a:t>
            </a:r>
          </a:p>
        </p:txBody>
      </p:sp>
    </p:spTree>
    <p:extLst>
      <p:ext uri="{BB962C8B-B14F-4D97-AF65-F5344CB8AC3E}">
        <p14:creationId xmlns:p14="http://schemas.microsoft.com/office/powerpoint/2010/main" val="101188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9B66D-0BAA-C2C8-B086-D37B13314DD9}"/>
            </a:ext>
          </a:extLst>
        </p:cNvPr>
        <p:cNvGrpSpPr/>
        <p:nvPr/>
      </p:nvGrpSpPr>
      <p:grpSpPr>
        <a:xfrm>
          <a:off x="0" y="0"/>
          <a:ext cx="0" cy="0"/>
          <a:chOff x="0" y="0"/>
          <a:chExt cx="0" cy="0"/>
        </a:xfrm>
      </p:grpSpPr>
      <p:sp>
        <p:nvSpPr>
          <p:cNvPr id="11" name="Title 4">
            <a:extLst>
              <a:ext uri="{FF2B5EF4-FFF2-40B4-BE49-F238E27FC236}">
                <a16:creationId xmlns:a16="http://schemas.microsoft.com/office/drawing/2014/main" id="{2108B8B3-4EF6-E1E1-8304-CCFBD1494A73}"/>
              </a:ext>
            </a:extLst>
          </p:cNvPr>
          <p:cNvSpPr>
            <a:spLocks noGrp="1"/>
          </p:cNvSpPr>
          <p:nvPr>
            <p:ph type="title"/>
          </p:nvPr>
        </p:nvSpPr>
        <p:spPr>
          <a:xfrm>
            <a:off x="449610" y="778308"/>
            <a:ext cx="6992259" cy="1189037"/>
          </a:xfrm>
        </p:spPr>
        <p:txBody>
          <a:bodyPr/>
          <a:lstStyle/>
          <a:p>
            <a:r>
              <a:rPr lang="en-US" dirty="0"/>
              <a:t>1. Effektivisering</a:t>
            </a:r>
          </a:p>
        </p:txBody>
      </p:sp>
      <p:sp>
        <p:nvSpPr>
          <p:cNvPr id="12" name="Text Placeholder 2">
            <a:extLst>
              <a:ext uri="{FF2B5EF4-FFF2-40B4-BE49-F238E27FC236}">
                <a16:creationId xmlns:a16="http://schemas.microsoft.com/office/drawing/2014/main" id="{95126C59-71F2-DC79-F632-548426FFE3A4}"/>
              </a:ext>
            </a:extLst>
          </p:cNvPr>
          <p:cNvSpPr>
            <a:spLocks noGrp="1"/>
          </p:cNvSpPr>
          <p:nvPr>
            <p:ph type="body" sz="quarter" idx="11"/>
          </p:nvPr>
        </p:nvSpPr>
        <p:spPr>
          <a:xfrm>
            <a:off x="707239" y="1620984"/>
            <a:ext cx="6477000" cy="3276600"/>
          </a:xfrm>
        </p:spPr>
        <p:txBody>
          <a:bodyPr vert="horz" lIns="91440" tIns="45720" rIns="91440" bIns="45720" rtlCol="0" anchor="t">
            <a:normAutofit/>
          </a:bodyPr>
          <a:lstStyle/>
          <a:p>
            <a:pPr marL="285750" indent="-285750">
              <a:buFontTx/>
              <a:buChar char="-"/>
            </a:pPr>
            <a:r>
              <a:rPr lang="en-US" b="0" dirty="0"/>
              <a:t>Prediktiv KI skåner flere fra å se hatefullt eller voldelig innhold på sosiale medier, ved å moderere automatisk. </a:t>
            </a:r>
          </a:p>
          <a:p>
            <a:endParaRPr lang="en-US" b="0" dirty="0"/>
          </a:p>
          <a:p>
            <a:pPr marL="285750" indent="-285750">
              <a:buFontTx/>
              <a:buChar char="-"/>
            </a:pPr>
            <a:r>
              <a:rPr lang="en-US" b="0" dirty="0"/>
              <a:t>KI kan lese opp artikler for deg som lydbøker, eller gi deg sammendrag hvis du vil sjekke om en artikkel er relevant.</a:t>
            </a:r>
          </a:p>
          <a:p>
            <a:pPr marL="514350" lvl="1" indent="-285750">
              <a:buFontTx/>
              <a:buChar char="-"/>
            </a:pPr>
            <a:r>
              <a:rPr lang="en-US" b="1" dirty="0"/>
              <a:t>Fakta er et verdifullt verktøy mot misinformasjon og hatprat!</a:t>
            </a:r>
          </a:p>
          <a:p>
            <a:pPr marL="514350" lvl="1" indent="-285750">
              <a:buFontTx/>
              <a:buChar char="-"/>
            </a:pPr>
            <a:endParaRPr lang="en-US" b="0" dirty="0"/>
          </a:p>
        </p:txBody>
      </p:sp>
    </p:spTree>
    <p:extLst>
      <p:ext uri="{BB962C8B-B14F-4D97-AF65-F5344CB8AC3E}">
        <p14:creationId xmlns:p14="http://schemas.microsoft.com/office/powerpoint/2010/main" val="263814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1E50E-ECD4-275C-77B3-35601A23ED0E}"/>
            </a:ext>
          </a:extLst>
        </p:cNvPr>
        <p:cNvGrpSpPr/>
        <p:nvPr/>
      </p:nvGrpSpPr>
      <p:grpSpPr>
        <a:xfrm>
          <a:off x="0" y="0"/>
          <a:ext cx="0" cy="0"/>
          <a:chOff x="0" y="0"/>
          <a:chExt cx="0" cy="0"/>
        </a:xfrm>
      </p:grpSpPr>
      <p:sp>
        <p:nvSpPr>
          <p:cNvPr id="11" name="Title 4">
            <a:extLst>
              <a:ext uri="{FF2B5EF4-FFF2-40B4-BE49-F238E27FC236}">
                <a16:creationId xmlns:a16="http://schemas.microsoft.com/office/drawing/2014/main" id="{AD73A4F0-581B-0288-414D-EAC0B5F64816}"/>
              </a:ext>
            </a:extLst>
          </p:cNvPr>
          <p:cNvSpPr>
            <a:spLocks noGrp="1"/>
          </p:cNvSpPr>
          <p:nvPr>
            <p:ph type="title"/>
          </p:nvPr>
        </p:nvSpPr>
        <p:spPr>
          <a:xfrm>
            <a:off x="449610" y="778308"/>
            <a:ext cx="6992259" cy="1189037"/>
          </a:xfrm>
        </p:spPr>
        <p:txBody>
          <a:bodyPr/>
          <a:lstStyle/>
          <a:p>
            <a:r>
              <a:rPr lang="en-US" dirty="0"/>
              <a:t>2. Korrektur!</a:t>
            </a:r>
          </a:p>
        </p:txBody>
      </p:sp>
      <p:sp>
        <p:nvSpPr>
          <p:cNvPr id="12" name="Text Placeholder 2">
            <a:extLst>
              <a:ext uri="{FF2B5EF4-FFF2-40B4-BE49-F238E27FC236}">
                <a16:creationId xmlns:a16="http://schemas.microsoft.com/office/drawing/2014/main" id="{9B40E8A6-EE89-6640-70C6-B730A71B2195}"/>
              </a:ext>
            </a:extLst>
          </p:cNvPr>
          <p:cNvSpPr>
            <a:spLocks noGrp="1"/>
          </p:cNvSpPr>
          <p:nvPr>
            <p:ph type="body" sz="quarter" idx="11"/>
          </p:nvPr>
        </p:nvSpPr>
        <p:spPr>
          <a:xfrm>
            <a:off x="707239" y="1738746"/>
            <a:ext cx="6477000" cy="3276600"/>
          </a:xfrm>
        </p:spPr>
        <p:txBody>
          <a:bodyPr vert="horz" lIns="91440" tIns="45720" rIns="91440" bIns="45720" rtlCol="0" anchor="t">
            <a:normAutofit/>
          </a:bodyPr>
          <a:lstStyle/>
          <a:p>
            <a:pPr marL="514350" lvl="1" indent="-285750">
              <a:buFontTx/>
              <a:buChar char="-"/>
            </a:pPr>
            <a:r>
              <a:rPr lang="nb-NO"/>
              <a:t>Kan korrekturlese tekstene dine</a:t>
            </a:r>
          </a:p>
          <a:p>
            <a:pPr marL="514350" lvl="1" indent="-285750">
              <a:buFontTx/>
              <a:buChar char="-"/>
            </a:pPr>
            <a:r>
              <a:rPr lang="nb-NO" dirty="0"/>
              <a:t>Peke på løse tråder, si hvor du kan forklare ting enklere</a:t>
            </a:r>
          </a:p>
          <a:p>
            <a:pPr marL="514350" lvl="1" indent="-285750">
              <a:buFontTx/>
              <a:buChar char="-"/>
            </a:pPr>
            <a:r>
              <a:rPr lang="nb-NO" b="0" dirty="0"/>
              <a:t>Vise hvordan teksten din kan bli misforstått</a:t>
            </a:r>
            <a:endParaRPr lang="en-US" b="0" dirty="0"/>
          </a:p>
        </p:txBody>
      </p:sp>
    </p:spTree>
    <p:extLst>
      <p:ext uri="{BB962C8B-B14F-4D97-AF65-F5344CB8AC3E}">
        <p14:creationId xmlns:p14="http://schemas.microsoft.com/office/powerpoint/2010/main" val="195950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67B24-133E-4ABC-60E8-A10491DBB68A}"/>
            </a:ext>
          </a:extLst>
        </p:cNvPr>
        <p:cNvGrpSpPr/>
        <p:nvPr/>
      </p:nvGrpSpPr>
      <p:grpSpPr>
        <a:xfrm>
          <a:off x="0" y="0"/>
          <a:ext cx="0" cy="0"/>
          <a:chOff x="0" y="0"/>
          <a:chExt cx="0" cy="0"/>
        </a:xfrm>
      </p:grpSpPr>
      <p:sp>
        <p:nvSpPr>
          <p:cNvPr id="11" name="Title 4">
            <a:extLst>
              <a:ext uri="{FF2B5EF4-FFF2-40B4-BE49-F238E27FC236}">
                <a16:creationId xmlns:a16="http://schemas.microsoft.com/office/drawing/2014/main" id="{A7B1C99B-025F-BB40-58AF-04710EF76323}"/>
              </a:ext>
            </a:extLst>
          </p:cNvPr>
          <p:cNvSpPr>
            <a:spLocks noGrp="1"/>
          </p:cNvSpPr>
          <p:nvPr>
            <p:ph type="title"/>
          </p:nvPr>
        </p:nvSpPr>
        <p:spPr>
          <a:xfrm>
            <a:off x="449610" y="778308"/>
            <a:ext cx="6992259" cy="1189037"/>
          </a:xfrm>
        </p:spPr>
        <p:txBody>
          <a:bodyPr/>
          <a:lstStyle/>
          <a:p>
            <a:r>
              <a:rPr lang="en-US" dirty="0"/>
              <a:t>3. Samtalepartner</a:t>
            </a:r>
          </a:p>
        </p:txBody>
      </p:sp>
      <p:sp>
        <p:nvSpPr>
          <p:cNvPr id="12" name="Text Placeholder 2">
            <a:extLst>
              <a:ext uri="{FF2B5EF4-FFF2-40B4-BE49-F238E27FC236}">
                <a16:creationId xmlns:a16="http://schemas.microsoft.com/office/drawing/2014/main" id="{87C0D29B-3D4F-4FD3-4C29-107328B35925}"/>
              </a:ext>
            </a:extLst>
          </p:cNvPr>
          <p:cNvSpPr>
            <a:spLocks noGrp="1"/>
          </p:cNvSpPr>
          <p:nvPr>
            <p:ph type="body" sz="quarter" idx="11"/>
          </p:nvPr>
        </p:nvSpPr>
        <p:spPr>
          <a:xfrm>
            <a:off x="707239" y="1738746"/>
            <a:ext cx="6477000" cy="3276600"/>
          </a:xfrm>
        </p:spPr>
        <p:txBody>
          <a:bodyPr vert="horz" lIns="91440" tIns="45720" rIns="91440" bIns="45720" rtlCol="0" anchor="t">
            <a:normAutofit/>
          </a:bodyPr>
          <a:lstStyle/>
          <a:p>
            <a:pPr marL="285750" indent="-285750">
              <a:buFontTx/>
              <a:buChar char="-"/>
            </a:pPr>
            <a:r>
              <a:rPr lang="en-US" b="0" dirty="0"/>
              <a:t>Studier viser at kunstig intelligente programmer kan fungere som gode samtalepartnere, spesielt for samtaler om vanskelige ting. </a:t>
            </a:r>
          </a:p>
          <a:p>
            <a:pPr marL="285750" indent="-285750">
              <a:buFontTx/>
              <a:buChar char="-"/>
            </a:pPr>
            <a:endParaRPr lang="en-US" b="0" dirty="0"/>
          </a:p>
          <a:p>
            <a:pPr marL="285750" indent="-285750">
              <a:buFontTx/>
              <a:buChar char="-"/>
            </a:pPr>
            <a:r>
              <a:rPr lang="en-US" b="0" dirty="0"/>
              <a:t>Noen foretrekker svarene/vennskapene gitt av en KI over menneskelige svar/vennskap (Brandzæg, et al., 2022)</a:t>
            </a:r>
          </a:p>
          <a:p>
            <a:pPr marL="285750" indent="-285750">
              <a:buFontTx/>
              <a:buChar char="-"/>
            </a:pPr>
            <a:endParaRPr lang="en-US" b="0" dirty="0"/>
          </a:p>
          <a:p>
            <a:pPr marL="285750" indent="-285750">
              <a:buFontTx/>
              <a:buChar char="-"/>
            </a:pPr>
            <a:r>
              <a:rPr lang="en-US" b="0" dirty="0"/>
              <a:t>Alltid tilgjengelig, aldri sur, aldri nedbrutt. </a:t>
            </a:r>
          </a:p>
          <a:p>
            <a:pPr marL="285750" indent="-285750">
              <a:buFontTx/>
              <a:buChar char="-"/>
            </a:pPr>
            <a:r>
              <a:rPr lang="en-US" b="0" dirty="0"/>
              <a:t>Aldri dømmende (utenom når treningsdataen er biased).</a:t>
            </a:r>
          </a:p>
        </p:txBody>
      </p:sp>
      <p:sp>
        <p:nvSpPr>
          <p:cNvPr id="2" name="TekstSylinder 1">
            <a:extLst>
              <a:ext uri="{FF2B5EF4-FFF2-40B4-BE49-F238E27FC236}">
                <a16:creationId xmlns:a16="http://schemas.microsoft.com/office/drawing/2014/main" id="{420E6613-0BBD-10FA-BC73-A0BD30C76CCD}"/>
              </a:ext>
            </a:extLst>
          </p:cNvPr>
          <p:cNvSpPr txBox="1"/>
          <p:nvPr/>
        </p:nvSpPr>
        <p:spPr>
          <a:xfrm>
            <a:off x="256674" y="5662863"/>
            <a:ext cx="6400800" cy="430887"/>
          </a:xfrm>
          <a:prstGeom prst="rect">
            <a:avLst/>
          </a:prstGeom>
          <a:noFill/>
        </p:spPr>
        <p:txBody>
          <a:bodyPr wrap="square" rtlCol="0">
            <a:spAutoFit/>
          </a:bodyPr>
          <a:lstStyle/>
          <a:p>
            <a:r>
              <a:rPr lang="nb-NO" sz="1100" b="0" i="0" u="sng">
                <a:solidFill>
                  <a:srgbClr val="006FB7"/>
                </a:solidFill>
                <a:effectLst/>
                <a:latin typeface="Source Sans Pro" panose="020B0503030403020204" pitchFamily="34" charset="0"/>
                <a:hlinkClick r:id="rId3"/>
              </a:rPr>
              <a:t>Brandtzæg, P. B. &amp; Skjuve, M. &amp; Følstad, A. (2022). </a:t>
            </a:r>
            <a:r>
              <a:rPr lang="nb-NO" sz="1100" b="0" i="1" u="sng">
                <a:solidFill>
                  <a:srgbClr val="006FB7"/>
                </a:solidFill>
                <a:effectLst/>
                <a:latin typeface="Source Sans Pro" panose="020B0503030403020204" pitchFamily="34" charset="0"/>
                <a:hlinkClick r:id="rId3"/>
              </a:rPr>
              <a:t>My AI Friend: How Users of a Social Chatbot Understand Their HUman-AI Friendship.</a:t>
            </a:r>
            <a:r>
              <a:rPr lang="nb-NO" sz="1100" b="0" i="0" u="sng">
                <a:solidFill>
                  <a:srgbClr val="006FB7"/>
                </a:solidFill>
                <a:effectLst/>
                <a:latin typeface="Source Sans Pro" panose="020B0503030403020204" pitchFamily="34" charset="0"/>
                <a:hlinkClick r:id="rId3"/>
              </a:rPr>
              <a:t> https://doi.org/10.1093/hcr/hqac008</a:t>
            </a:r>
            <a:endParaRPr lang="nb-NO" sz="1100"/>
          </a:p>
        </p:txBody>
      </p:sp>
    </p:spTree>
    <p:extLst>
      <p:ext uri="{BB962C8B-B14F-4D97-AF65-F5344CB8AC3E}">
        <p14:creationId xmlns:p14="http://schemas.microsoft.com/office/powerpoint/2010/main" val="4114141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14A8C-D5BC-F9DA-6156-4C37678BE985}"/>
            </a:ext>
          </a:extLst>
        </p:cNvPr>
        <p:cNvGrpSpPr/>
        <p:nvPr/>
      </p:nvGrpSpPr>
      <p:grpSpPr>
        <a:xfrm>
          <a:off x="0" y="0"/>
          <a:ext cx="0" cy="0"/>
          <a:chOff x="0" y="0"/>
          <a:chExt cx="0" cy="0"/>
        </a:xfrm>
      </p:grpSpPr>
      <p:sp>
        <p:nvSpPr>
          <p:cNvPr id="11" name="Title 4">
            <a:extLst>
              <a:ext uri="{FF2B5EF4-FFF2-40B4-BE49-F238E27FC236}">
                <a16:creationId xmlns:a16="http://schemas.microsoft.com/office/drawing/2014/main" id="{C336DB60-9897-4FCC-2207-BFF8387DB3D8}"/>
              </a:ext>
            </a:extLst>
          </p:cNvPr>
          <p:cNvSpPr>
            <a:spLocks noGrp="1"/>
          </p:cNvSpPr>
          <p:nvPr>
            <p:ph type="title"/>
          </p:nvPr>
        </p:nvSpPr>
        <p:spPr>
          <a:xfrm>
            <a:off x="449610" y="778308"/>
            <a:ext cx="6992259" cy="1189037"/>
          </a:xfrm>
        </p:spPr>
        <p:txBody>
          <a:bodyPr/>
          <a:lstStyle/>
          <a:p>
            <a:r>
              <a:rPr lang="en-US" dirty="0"/>
              <a:t>4. Nøytralisator</a:t>
            </a:r>
          </a:p>
        </p:txBody>
      </p:sp>
      <p:sp>
        <p:nvSpPr>
          <p:cNvPr id="12" name="Text Placeholder 2">
            <a:extLst>
              <a:ext uri="{FF2B5EF4-FFF2-40B4-BE49-F238E27FC236}">
                <a16:creationId xmlns:a16="http://schemas.microsoft.com/office/drawing/2014/main" id="{56AF32D1-B03D-3166-6DEA-574F25721A4E}"/>
              </a:ext>
            </a:extLst>
          </p:cNvPr>
          <p:cNvSpPr>
            <a:spLocks noGrp="1"/>
          </p:cNvSpPr>
          <p:nvPr>
            <p:ph type="body" sz="quarter" idx="11"/>
          </p:nvPr>
        </p:nvSpPr>
        <p:spPr>
          <a:xfrm>
            <a:off x="707239" y="1738746"/>
            <a:ext cx="6477000" cy="3276600"/>
          </a:xfrm>
        </p:spPr>
        <p:txBody>
          <a:bodyPr vert="horz" lIns="91440" tIns="45720" rIns="91440" bIns="45720" rtlCol="0" anchor="t">
            <a:normAutofit/>
          </a:bodyPr>
          <a:lstStyle/>
          <a:p>
            <a:pPr marL="285750" indent="-285750">
              <a:buFontTx/>
              <a:buChar char="-"/>
            </a:pPr>
            <a:r>
              <a:rPr lang="en-US" b="0" dirty="0"/>
              <a:t>Kunstig intelligens er ikke partisk (utenom når dataen den er trent på har bias). </a:t>
            </a:r>
          </a:p>
          <a:p>
            <a:pPr marL="285750" indent="-285750">
              <a:buFontTx/>
              <a:buChar char="-"/>
            </a:pPr>
            <a:r>
              <a:rPr lang="en-US" b="0" dirty="0"/>
              <a:t>Hjelpe deg med et nøytralt svar på en hatkommentar</a:t>
            </a:r>
          </a:p>
          <a:p>
            <a:pPr marL="285750" indent="-285750">
              <a:buFontTx/>
              <a:buChar char="-"/>
            </a:pPr>
            <a:r>
              <a:rPr lang="en-US" b="0" dirty="0"/>
              <a:t>Responsen fra KI kan inspirere svaret ditt og hindre videre provokasjon/krangel.</a:t>
            </a:r>
          </a:p>
        </p:txBody>
      </p:sp>
    </p:spTree>
    <p:extLst>
      <p:ext uri="{BB962C8B-B14F-4D97-AF65-F5344CB8AC3E}">
        <p14:creationId xmlns:p14="http://schemas.microsoft.com/office/powerpoint/2010/main" val="337069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18C6B5-87AC-4DA5-94CA-6E092A6A07D3}"/>
              </a:ext>
            </a:extLst>
          </p:cNvPr>
          <p:cNvSpPr>
            <a:spLocks noGrp="1"/>
          </p:cNvSpPr>
          <p:nvPr>
            <p:ph type="title"/>
          </p:nvPr>
        </p:nvSpPr>
        <p:spPr>
          <a:xfrm>
            <a:off x="1156855" y="1152380"/>
            <a:ext cx="10591800" cy="4188545"/>
          </a:xfrm>
        </p:spPr>
        <p:txBody>
          <a:bodyPr/>
          <a:lstStyle/>
          <a:p>
            <a:r>
              <a:rPr lang="en-US" dirty="0"/>
              <a:t>Husk at du kan lære masse av å spørre en venn!</a:t>
            </a:r>
            <a:br>
              <a:rPr lang="en-US" dirty="0"/>
            </a:br>
            <a:br>
              <a:rPr lang="en-US" dirty="0"/>
            </a:br>
            <a:r>
              <a:rPr lang="en-US" dirty="0"/>
              <a:t>KI kan føre til at vi ikke bruker hverandre.</a:t>
            </a:r>
            <a:br>
              <a:rPr lang="en-US" dirty="0"/>
            </a:br>
            <a:br>
              <a:rPr lang="en-US" dirty="0"/>
            </a:br>
            <a:r>
              <a:rPr lang="en-US" dirty="0"/>
              <a:t>Uten hjernen din er du ikke deg, og uten hverandre er vi ingenting.</a:t>
            </a:r>
            <a:br>
              <a:rPr lang="en-US" dirty="0"/>
            </a:br>
            <a:br>
              <a:rPr lang="en-US" dirty="0"/>
            </a:br>
            <a:br>
              <a:rPr lang="en-US" dirty="0"/>
            </a:br>
            <a:endParaRPr lang="en-US" dirty="0"/>
          </a:p>
        </p:txBody>
      </p:sp>
    </p:spTree>
    <p:extLst>
      <p:ext uri="{BB962C8B-B14F-4D97-AF65-F5344CB8AC3E}">
        <p14:creationId xmlns:p14="http://schemas.microsoft.com/office/powerpoint/2010/main" val="1470979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E7502-97C9-F6B0-C315-7F10E68D2A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DBFDBFB-98E4-48A5-0ACA-A78C46F18FF4}"/>
              </a:ext>
            </a:extLst>
          </p:cNvPr>
          <p:cNvSpPr>
            <a:spLocks noGrp="1"/>
          </p:cNvSpPr>
          <p:nvPr>
            <p:ph type="title"/>
          </p:nvPr>
        </p:nvSpPr>
        <p:spPr>
          <a:xfrm>
            <a:off x="1857077" y="2132482"/>
            <a:ext cx="9081653" cy="2593036"/>
          </a:xfrm>
        </p:spPr>
        <p:txBody>
          <a:bodyPr/>
          <a:lstStyle/>
          <a:p>
            <a:r>
              <a:rPr lang="en-US" dirty="0"/>
              <a:t>KI er din lille assistent.</a:t>
            </a:r>
            <a:br>
              <a:rPr lang="en-US" dirty="0"/>
            </a:br>
            <a:r>
              <a:rPr lang="en-US" dirty="0"/>
              <a:t>Tenk og prøv først, be om hjelp etterpå. </a:t>
            </a:r>
            <a:br>
              <a:rPr lang="en-US" dirty="0"/>
            </a:br>
            <a:endParaRPr lang="en-US" dirty="0"/>
          </a:p>
        </p:txBody>
      </p:sp>
    </p:spTree>
    <p:extLst>
      <p:ext uri="{BB962C8B-B14F-4D97-AF65-F5344CB8AC3E}">
        <p14:creationId xmlns:p14="http://schemas.microsoft.com/office/powerpoint/2010/main" val="3082480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8B51BF-780C-45D4-A1D0-32D55EA0F2B4}"/>
              </a:ext>
            </a:extLst>
          </p:cNvPr>
          <p:cNvSpPr>
            <a:spLocks noGrp="1"/>
          </p:cNvSpPr>
          <p:nvPr>
            <p:ph type="title"/>
          </p:nvPr>
        </p:nvSpPr>
        <p:spPr>
          <a:xfrm>
            <a:off x="761999" y="715963"/>
            <a:ext cx="10192139" cy="1189038"/>
          </a:xfrm>
        </p:spPr>
        <p:txBody>
          <a:bodyPr/>
          <a:lstStyle/>
          <a:p>
            <a:r>
              <a:rPr lang="en-US"/>
              <a:t>Oppsummering: </a:t>
            </a:r>
            <a:endParaRPr lang="en-US" b="0" dirty="0"/>
          </a:p>
        </p:txBody>
      </p:sp>
      <p:sp>
        <p:nvSpPr>
          <p:cNvPr id="9219" name="Rectangle 8">
            <a:extLst>
              <a:ext uri="{FF2B5EF4-FFF2-40B4-BE49-F238E27FC236}">
                <a16:creationId xmlns:a16="http://schemas.microsoft.com/office/drawing/2014/main" id="{A17D04F1-4318-4DD6-B27E-D66AE4D426B2}"/>
              </a:ext>
            </a:extLst>
          </p:cNvPr>
          <p:cNvSpPr>
            <a:spLocks noGrp="1" noChangeArrowheads="1"/>
          </p:cNvSpPr>
          <p:nvPr>
            <p:ph type="body" sz="quarter" idx="11"/>
          </p:nvPr>
        </p:nvSpPr>
        <p:spPr>
          <a:xfrm>
            <a:off x="762000" y="2181726"/>
            <a:ext cx="10668001" cy="3276600"/>
          </a:xfrm>
        </p:spPr>
        <p:txBody>
          <a:bodyPr vert="horz" lIns="91440" tIns="45720" rIns="91440" bIns="45720" rtlCol="0" anchor="t">
            <a:normAutofit lnSpcReduction="10000"/>
          </a:bodyPr>
          <a:lstStyle/>
          <a:p>
            <a:pPr marL="285750" indent="-285750">
              <a:buFontTx/>
              <a:buChar char="-"/>
            </a:pPr>
            <a:r>
              <a:rPr lang="en-US" altLang="en-US" sz="2000" b="0" dirty="0"/>
              <a:t>Oppsummere statistikker og fag/faktaartikler </a:t>
            </a:r>
          </a:p>
          <a:p>
            <a:pPr marL="285750" indent="-285750">
              <a:buFontTx/>
              <a:buChar char="-"/>
            </a:pPr>
            <a:r>
              <a:rPr lang="en-US" altLang="en-US" sz="2000" b="0" dirty="0"/>
              <a:t>Nøytralisere språk, hindre videre provokasjon</a:t>
            </a:r>
          </a:p>
          <a:p>
            <a:pPr marL="285750" indent="-285750">
              <a:buFontTx/>
              <a:buChar char="-"/>
            </a:pPr>
            <a:r>
              <a:rPr lang="en-US" altLang="en-US" sz="2000" b="0" dirty="0"/>
              <a:t>Samtalepartner for å få ut irritasjon og andre naturlige følelser</a:t>
            </a:r>
          </a:p>
          <a:p>
            <a:pPr marL="285750" indent="-285750">
              <a:buFontTx/>
              <a:buChar char="-"/>
            </a:pPr>
            <a:r>
              <a:rPr lang="en-US" altLang="en-US" sz="2000" b="0" dirty="0"/>
              <a:t>Sjekke teksten din og foreslå forbedringer</a:t>
            </a:r>
          </a:p>
          <a:p>
            <a:pPr marL="285750" indent="-285750">
              <a:buFontTx/>
              <a:buChar char="-"/>
            </a:pPr>
            <a:r>
              <a:rPr lang="en-US" altLang="en-US" sz="2000" b="0" dirty="0"/>
              <a:t>Sjekke teksten din og foreslå hvordan den kan mistolkes, slik at du kan omskrive. </a:t>
            </a:r>
          </a:p>
          <a:p>
            <a:pPr marL="285750" indent="-285750">
              <a:buFontTx/>
              <a:buChar char="-"/>
            </a:pPr>
            <a:endParaRPr lang="en-US" altLang="en-US" dirty="0"/>
          </a:p>
          <a:p>
            <a:pPr marL="285750" indent="-285750">
              <a:buFontTx/>
              <a:buChar char="-"/>
            </a:pPr>
            <a:endParaRPr lang="en-US" altLang="en-US" dirty="0"/>
          </a:p>
          <a:p>
            <a:r>
              <a:rPr lang="en-US" altLang="en-US" dirty="0"/>
              <a:t>NB: Husk at ChatGPT kun skryter av deg, frem til du ber den gjøre noe annet!</a:t>
            </a:r>
          </a:p>
          <a:p>
            <a:pPr marL="285750" indent="-285750">
              <a:buFontTx/>
              <a:buChar char="-"/>
            </a:pPr>
            <a:endParaRPr lang="en-US" altLang="en-US" dirty="0"/>
          </a:p>
          <a:p>
            <a:pPr marL="285750" indent="-285750">
              <a:buFontTx/>
              <a:buChar char="-"/>
            </a:pPr>
            <a:endParaRPr lang="en-US" altLang="en-US" dirty="0"/>
          </a:p>
          <a:p>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FBDA6-A853-A80F-C37A-540F793713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1FEE59-9CE0-B0FA-931C-97460BEF475C}"/>
              </a:ext>
            </a:extLst>
          </p:cNvPr>
          <p:cNvSpPr>
            <a:spLocks noGrp="1"/>
          </p:cNvSpPr>
          <p:nvPr>
            <p:ph type="title"/>
          </p:nvPr>
        </p:nvSpPr>
        <p:spPr>
          <a:xfrm>
            <a:off x="761999" y="715963"/>
            <a:ext cx="10192139" cy="1189038"/>
          </a:xfrm>
        </p:spPr>
        <p:txBody>
          <a:bodyPr/>
          <a:lstStyle/>
          <a:p>
            <a:r>
              <a:rPr lang="en-US"/>
              <a:t>Oppsummering: </a:t>
            </a:r>
            <a:endParaRPr lang="en-US" b="0" dirty="0"/>
          </a:p>
        </p:txBody>
      </p:sp>
      <p:sp>
        <p:nvSpPr>
          <p:cNvPr id="9219" name="Rectangle 8">
            <a:extLst>
              <a:ext uri="{FF2B5EF4-FFF2-40B4-BE49-F238E27FC236}">
                <a16:creationId xmlns:a16="http://schemas.microsoft.com/office/drawing/2014/main" id="{0C07A4CB-7609-72BA-DE28-0B4F6529B45D}"/>
              </a:ext>
            </a:extLst>
          </p:cNvPr>
          <p:cNvSpPr>
            <a:spLocks noGrp="1" noChangeArrowheads="1"/>
          </p:cNvSpPr>
          <p:nvPr>
            <p:ph type="body" sz="quarter" idx="11"/>
          </p:nvPr>
        </p:nvSpPr>
        <p:spPr>
          <a:xfrm>
            <a:off x="761999" y="1676399"/>
            <a:ext cx="6470074" cy="4142509"/>
          </a:xfrm>
        </p:spPr>
        <p:txBody>
          <a:bodyPr vert="horz" lIns="91440" tIns="45720" rIns="91440" bIns="45720" rtlCol="0" anchor="t">
            <a:normAutofit fontScale="92500" lnSpcReduction="10000"/>
          </a:bodyPr>
          <a:lstStyle/>
          <a:p>
            <a:pPr marL="285750" indent="-285750">
              <a:buFontTx/>
              <a:buChar char="-"/>
            </a:pPr>
            <a:r>
              <a:rPr lang="en-US" altLang="en-US" sz="2000" b="0"/>
              <a:t>KI kommer med mange utfordringer, som rettigheter, bias og høyt CO2 utslipp.</a:t>
            </a:r>
          </a:p>
          <a:p>
            <a:endParaRPr lang="en-US" altLang="en-US" sz="2000" b="0"/>
          </a:p>
          <a:p>
            <a:pPr marL="285750" indent="-285750">
              <a:buFontTx/>
              <a:buChar char="-"/>
            </a:pPr>
            <a:r>
              <a:rPr lang="en-US" altLang="en-US" sz="2000" b="0"/>
              <a:t>KI har fordeler, ved at den kan være en god samtalepartner, hjelpe med effektivisering og assistere deg i møte mot hatprat</a:t>
            </a:r>
          </a:p>
          <a:p>
            <a:endParaRPr lang="en-US" altLang="en-US" sz="2000" b="0"/>
          </a:p>
          <a:p>
            <a:r>
              <a:rPr lang="en-US" altLang="en-US" sz="2000" b="0"/>
              <a:t>- KI er en assistent, ikke en erstatning for deg. </a:t>
            </a:r>
          </a:p>
          <a:p>
            <a:pPr marL="285750" indent="-285750">
              <a:buFontTx/>
              <a:buChar char="-"/>
            </a:pPr>
            <a:endParaRPr lang="en-US" altLang="en-US" dirty="0"/>
          </a:p>
          <a:p>
            <a:pPr marL="285750" indent="-285750">
              <a:buFontTx/>
              <a:buChar char="-"/>
            </a:pPr>
            <a:endParaRPr lang="en-US" altLang="en-US" dirty="0"/>
          </a:p>
          <a:p>
            <a:r>
              <a:rPr lang="en-US" altLang="en-US" dirty="0"/>
              <a:t>NB: Husk at ChatGPT kun skryter av deg, frem til du ber den gjøre noe annet!</a:t>
            </a:r>
          </a:p>
          <a:p>
            <a:pPr marL="285750" indent="-285750">
              <a:buFontTx/>
              <a:buChar char="-"/>
            </a:pPr>
            <a:endParaRPr lang="en-US" altLang="en-US" dirty="0"/>
          </a:p>
          <a:p>
            <a:pPr marL="285750" indent="-285750">
              <a:buFontTx/>
              <a:buChar char="-"/>
            </a:pPr>
            <a:endParaRPr lang="en-US" altLang="en-US" dirty="0"/>
          </a:p>
          <a:p>
            <a:endParaRPr lang="en-US" altLang="en-US" dirty="0"/>
          </a:p>
        </p:txBody>
      </p:sp>
    </p:spTree>
    <p:extLst>
      <p:ext uri="{BB962C8B-B14F-4D97-AF65-F5344CB8AC3E}">
        <p14:creationId xmlns:p14="http://schemas.microsoft.com/office/powerpoint/2010/main" val="346569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1C890-0B24-A53E-93BC-39753B195E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E49727-9126-7026-32DF-6EB959C95298}"/>
              </a:ext>
            </a:extLst>
          </p:cNvPr>
          <p:cNvSpPr>
            <a:spLocks noGrp="1"/>
          </p:cNvSpPr>
          <p:nvPr>
            <p:ph type="title"/>
          </p:nvPr>
        </p:nvSpPr>
        <p:spPr>
          <a:xfrm>
            <a:off x="1081955" y="1081067"/>
            <a:ext cx="9141397" cy="615553"/>
          </a:xfrm>
        </p:spPr>
        <p:txBody>
          <a:bodyPr/>
          <a:lstStyle/>
          <a:p>
            <a:pPr algn="l"/>
            <a:r>
              <a:rPr lang="en-US"/>
              <a:t>Ressurser/Kilder:</a:t>
            </a:r>
            <a:endParaRPr lang="en-US" dirty="0"/>
          </a:p>
        </p:txBody>
      </p:sp>
      <p:sp>
        <p:nvSpPr>
          <p:cNvPr id="3" name="Text Placeholder 2">
            <a:extLst>
              <a:ext uri="{FF2B5EF4-FFF2-40B4-BE49-F238E27FC236}">
                <a16:creationId xmlns:a16="http://schemas.microsoft.com/office/drawing/2014/main" id="{0B317529-A723-847B-39B4-0826E29FB35E}"/>
              </a:ext>
            </a:extLst>
          </p:cNvPr>
          <p:cNvSpPr>
            <a:spLocks noGrp="1"/>
          </p:cNvSpPr>
          <p:nvPr>
            <p:ph type="body" sz="quarter" idx="12"/>
          </p:nvPr>
        </p:nvSpPr>
        <p:spPr>
          <a:xfrm>
            <a:off x="1081955" y="2046660"/>
            <a:ext cx="7575013" cy="2225695"/>
          </a:xfrm>
        </p:spPr>
        <p:txBody>
          <a:bodyPr vert="horz" wrap="square" lIns="0" tIns="0" rIns="0" bIns="0" rtlCol="0" anchor="t">
            <a:noAutofit/>
          </a:bodyPr>
          <a:lstStyle/>
          <a:p>
            <a:pPr marL="285750" indent="-285750" algn="l">
              <a:buFontTx/>
              <a:buChar char="-"/>
            </a:pPr>
            <a:r>
              <a:rPr lang="nb-NO" dirty="0">
                <a:hlinkClick r:id="rId2">
                  <a:extLst>
                    <a:ext uri="{A12FA001-AC4F-418D-AE19-62706E023703}">
                      <ahyp:hlinkClr xmlns:ahyp="http://schemas.microsoft.com/office/drawing/2018/hyperlinkcolor" val="tx"/>
                    </a:ext>
                  </a:extLst>
                </a:hlinkClick>
              </a:rPr>
              <a:t>https://www.coe.int/en/web/inclusion-and-antidiscrimination/ai-and-discrimination</a:t>
            </a:r>
            <a:endParaRPr lang="nb-NO" dirty="0"/>
          </a:p>
          <a:p>
            <a:pPr marL="285750" indent="-285750" algn="l">
              <a:buFontTx/>
              <a:buChar char="-"/>
            </a:pPr>
            <a:r>
              <a:rPr lang="nb-NO" dirty="0">
                <a:hlinkClick r:id="rId3">
                  <a:extLst>
                    <a:ext uri="{A12FA001-AC4F-418D-AE19-62706E023703}">
                      <ahyp:hlinkClr xmlns:ahyp="http://schemas.microsoft.com/office/drawing/2018/hyperlinkcolor" val="tx"/>
                    </a:ext>
                  </a:extLst>
                </a:hlinkClick>
              </a:rPr>
              <a:t>https://ldo.no/content/uploads/2024/06/Algoritmer-kunstig-intelligens-og-diskriminering-2024.pdf</a:t>
            </a:r>
            <a:endParaRPr lang="nb-NO" dirty="0"/>
          </a:p>
          <a:p>
            <a:pPr marL="285750" indent="-285750" algn="l">
              <a:buFontTx/>
              <a:buChar char="-"/>
            </a:pPr>
            <a:r>
              <a:rPr lang="nb-NO" dirty="0">
                <a:hlinkClick r:id="rId4">
                  <a:extLst>
                    <a:ext uri="{A12FA001-AC4F-418D-AE19-62706E023703}">
                      <ahyp:hlinkClr xmlns:ahyp="http://schemas.microsoft.com/office/drawing/2018/hyperlinkcolor" val="tx"/>
                    </a:ext>
                  </a:extLst>
                </a:hlinkClick>
              </a:rPr>
              <a:t>https://digital-strategy.ec.europa.eu/en/policies/regulatory-framework-ai</a:t>
            </a:r>
            <a:endParaRPr lang="nb-NO" dirty="0"/>
          </a:p>
          <a:p>
            <a:pPr marL="285750" indent="-285750" algn="l">
              <a:buFontTx/>
              <a:buChar char="-"/>
            </a:pPr>
            <a:endParaRPr lang="en-US"/>
          </a:p>
          <a:p>
            <a:endParaRPr lang="en-US" dirty="0"/>
          </a:p>
        </p:txBody>
      </p:sp>
    </p:spTree>
    <p:extLst>
      <p:ext uri="{BB962C8B-B14F-4D97-AF65-F5344CB8AC3E}">
        <p14:creationId xmlns:p14="http://schemas.microsoft.com/office/powerpoint/2010/main" val="231269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115">
      <a:dk1>
        <a:sysClr val="windowText" lastClr="000000"/>
      </a:dk1>
      <a:lt1>
        <a:sysClr val="window" lastClr="FFFFFF"/>
      </a:lt1>
      <a:dk2>
        <a:srgbClr val="F36E36"/>
      </a:dk2>
      <a:lt2>
        <a:srgbClr val="E7E6E6"/>
      </a:lt2>
      <a:accent1>
        <a:srgbClr val="A31312"/>
      </a:accent1>
      <a:accent2>
        <a:srgbClr val="E7E6E6"/>
      </a:accent2>
      <a:accent3>
        <a:srgbClr val="FDB913"/>
      </a:accent3>
      <a:accent4>
        <a:srgbClr val="1E753B"/>
      </a:accent4>
      <a:accent5>
        <a:srgbClr val="067CA2"/>
      </a:accent5>
      <a:accent6>
        <a:srgbClr val="493456"/>
      </a:accent6>
      <a:hlink>
        <a:srgbClr val="067CA2"/>
      </a:hlink>
      <a:folHlink>
        <a:srgbClr val="886D93"/>
      </a:folHlink>
    </a:clrScheme>
    <a:fontScheme name="Custom 8">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44967531_win32_mlw v2" id="{D6E82B91-6E0A-4ADE-ABDF-7A3107FF5DC0}" vid="{FDF63795-6842-4874-86B5-D3F4150A0B0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D97AF3-310A-4DBA-AAE4-E94EC92F74F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F2509185-7C76-414A-B58D-FA547B6D6E68}">
  <ds:schemaRefs>
    <ds:schemaRef ds:uri="http://schemas.microsoft.com/sharepoint/v3/contenttype/forms"/>
  </ds:schemaRefs>
</ds:datastoreItem>
</file>

<file path=customXml/itemProps3.xml><?xml version="1.0" encoding="utf-8"?>
<ds:datastoreItem xmlns:ds="http://schemas.openxmlformats.org/officeDocument/2006/customXml" ds:itemID="{08D17C5B-66E3-4784-8825-129A0E305F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
  <TotalTime>2506</TotalTime>
  <Words>2232</Words>
  <Application>Microsoft Macintosh PowerPoint</Application>
  <PresentationFormat>Widescreen</PresentationFormat>
  <Paragraphs>237</Paragraphs>
  <Slides>45</Slides>
  <Notes>22</Notes>
  <HiddenSlides>1</HiddenSlides>
  <MMClips>2</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45</vt:i4>
      </vt:variant>
    </vt:vector>
  </HeadingPairs>
  <TitlesOfParts>
    <vt:vector size="50" baseType="lpstr">
      <vt:lpstr>Arial</vt:lpstr>
      <vt:lpstr>Burbank Big Rg Bk</vt:lpstr>
      <vt:lpstr>NPRSerif</vt:lpstr>
      <vt:lpstr>Source Sans Pro</vt:lpstr>
      <vt:lpstr>Office Theme</vt:lpstr>
      <vt:lpstr>KI mot Hatprat</vt:lpstr>
      <vt:lpstr>Hva tenker dere når jeg sier KI? </vt:lpstr>
      <vt:lpstr>Har dere brukt KI?</vt:lpstr>
      <vt:lpstr>Introduksjon</vt:lpstr>
      <vt:lpstr>Hva er KI?</vt:lpstr>
      <vt:lpstr>Tre hovedtyper KI </vt:lpstr>
      <vt:lpstr>Generativ KI</vt:lpstr>
      <vt:lpstr>Klassifiserings-KI</vt:lpstr>
      <vt:lpstr>Prediksjons-KI</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1. KI er forferdelig for klimaet </vt:lpstr>
      <vt:lpstr>PowerPoint-presentasjon</vt:lpstr>
      <vt:lpstr>PowerPoint-presentasjon</vt:lpstr>
      <vt:lpstr>2. KI kan brukes til hatprat og svindel</vt:lpstr>
      <vt:lpstr>PowerPoint-presentasjon</vt:lpstr>
      <vt:lpstr>3. Treningsdata kan gi KI bias</vt:lpstr>
      <vt:lpstr>Mini-case:</vt:lpstr>
      <vt:lpstr>Andre eksempler på diskriminering: </vt:lpstr>
      <vt:lpstr>KI og bias</vt:lpstr>
      <vt:lpstr>KI og bias</vt:lpstr>
      <vt:lpstr>PowerPoint-presentasjon</vt:lpstr>
      <vt:lpstr>PowerPoint-presentasjon</vt:lpstr>
      <vt:lpstr>PowerPoint-presentasjon</vt:lpstr>
      <vt:lpstr>PowerPoint-presentasjon</vt:lpstr>
      <vt:lpstr>Bias hos KI kan føre til: </vt:lpstr>
      <vt:lpstr>4. Du eier ingenting </vt:lpstr>
      <vt:lpstr>4. Du eier ingenting </vt:lpstr>
      <vt:lpstr>Hvordan kan vi bruke KI på en etisk og nyttig måte?</vt:lpstr>
      <vt:lpstr>1. Effektivisering</vt:lpstr>
      <vt:lpstr>2. Korrektur!</vt:lpstr>
      <vt:lpstr>3. Samtalepartner</vt:lpstr>
      <vt:lpstr>4. Nøytralisator</vt:lpstr>
      <vt:lpstr>Husk at du kan lære masse av å spørre en venn!  KI kan føre til at vi ikke bruker hverandre.  Uten hjernen din er du ikke deg, og uten hverandre er vi ingenting.   </vt:lpstr>
      <vt:lpstr>KI er din lille assistent. Tenk og prøv først, be om hjelp etterpå.  </vt:lpstr>
      <vt:lpstr>Oppsummering: </vt:lpstr>
      <vt:lpstr>Oppsummering: </vt:lpstr>
      <vt:lpstr>Ressurser/Kilder:</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Linn Isabel Eielsen</cp:lastModifiedBy>
  <cp:revision>27</cp:revision>
  <dcterms:created xsi:type="dcterms:W3CDTF">2025-03-01T12:07:43Z</dcterms:created>
  <dcterms:modified xsi:type="dcterms:W3CDTF">2025-11-05T14:37:50Z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