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4"/>
  </p:sldMasterIdLst>
  <p:notesMasterIdLst>
    <p:notesMasterId r:id="rId20"/>
  </p:notesMasterIdLst>
  <p:sldIdLst>
    <p:sldId id="1864" r:id="rId5"/>
    <p:sldId id="1865" r:id="rId6"/>
    <p:sldId id="1866" r:id="rId7"/>
    <p:sldId id="1868" r:id="rId8"/>
    <p:sldId id="1869" r:id="rId9"/>
    <p:sldId id="1867" r:id="rId10"/>
    <p:sldId id="1872" r:id="rId11"/>
    <p:sldId id="1873" r:id="rId12"/>
    <p:sldId id="1874" r:id="rId13"/>
    <p:sldId id="1870" r:id="rId14"/>
    <p:sldId id="1875" r:id="rId15"/>
    <p:sldId id="1876" r:id="rId16"/>
    <p:sldId id="1877" r:id="rId17"/>
    <p:sldId id="1879" r:id="rId18"/>
    <p:sldId id="1871" r:id="rId1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" userDrawn="1">
          <p15:clr>
            <a:srgbClr val="A4A3A4"/>
          </p15:clr>
        </p15:guide>
        <p15:guide id="3" pos="7200" userDrawn="1">
          <p15:clr>
            <a:srgbClr val="A4A3A4"/>
          </p15:clr>
        </p15:guide>
        <p15:guide id="4" pos="4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F50"/>
    <a:srgbClr val="FE4387"/>
    <a:srgbClr val="FF2625"/>
    <a:srgbClr val="007788"/>
    <a:srgbClr val="297C2A"/>
    <a:srgbClr val="F69000"/>
    <a:srgbClr val="01C2D1"/>
    <a:srgbClr val="D6D734"/>
    <a:srgbClr val="005C68"/>
    <a:srgbClr val="3B2E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21" autoAdjust="0"/>
    <p:restoredTop sz="84884"/>
  </p:normalViewPr>
  <p:slideViewPr>
    <p:cSldViewPr snapToGrid="0">
      <p:cViewPr varScale="1">
        <p:scale>
          <a:sx n="47" d="100"/>
          <a:sy n="47" d="100"/>
        </p:scale>
        <p:origin x="216" y="1192"/>
      </p:cViewPr>
      <p:guideLst>
        <p:guide orient="horz" pos="2160"/>
        <p:guide pos="480"/>
        <p:guide pos="7200"/>
        <p:guide pos="43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8431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7848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5571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DB27A-51C2-89D3-2DBA-CCA2CFCC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6663B2C-E087-28A4-2110-9F79DB23D1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629C269-7894-997A-5E56-E338E54DC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EBB12EA-725D-350D-C474-EC27FA6E24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7203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5862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A7030-6956-DE59-BF0A-C5E0CBFE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9571846-7F6B-E9F2-289C-A94B789268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BB0B7BF-DD66-F5CD-7DB6-ED28ED0A2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1A7419E-195F-AF81-EABB-E5C20B42E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4745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AC81A-F2DB-C50E-DAED-E1902B2B6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19FD1A4-EF3C-A23E-E664-9AD833391D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50C91C7-5478-58E2-94A4-7571CA85B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E8B0C38-D8C0-092B-D46C-81060DCE3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11068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8B034-4DAA-2E5D-C08F-35079D809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C295743-5BBC-2C28-B4AB-B61059C1D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F75345A-F012-23B5-98A2-430128A04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59B6E8-8A47-1FDC-C314-D85A02618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345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7964CB-E75A-4A03-88D3-6A48EF650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2012" y="2766219"/>
            <a:ext cx="6220101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Insert title here</a:t>
            </a:r>
          </a:p>
        </p:txBody>
      </p:sp>
      <p:pic>
        <p:nvPicPr>
          <p:cNvPr id="6" name="Picture Placeholder 9" descr="Bright, colorful geometric pattern ">
            <a:extLst>
              <a:ext uri="{FF2B5EF4-FFF2-40B4-BE49-F238E27FC236}">
                <a16:creationId xmlns:a16="http://schemas.microsoft.com/office/drawing/2014/main" id="{47BA4775-9232-44C1-8851-04B6753110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" r="24"/>
          <a:stretch/>
        </p:blipFill>
        <p:spPr>
          <a:xfrm>
            <a:off x="-9236" y="0"/>
            <a:ext cx="47492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79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15" descr="Bright, colorful geometric pattern ">
            <a:extLst>
              <a:ext uri="{FF2B5EF4-FFF2-40B4-BE49-F238E27FC236}">
                <a16:creationId xmlns:a16="http://schemas.microsoft.com/office/drawing/2014/main" id="{D7C393D9-3916-4D61-9B6A-E1B16C079A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" r="3"/>
          <a:stretch/>
        </p:blipFill>
        <p:spPr>
          <a:xfrm>
            <a:off x="7427913" y="0"/>
            <a:ext cx="4764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" descr="Bright, colorful geometric pattern ">
            <a:extLst>
              <a:ext uri="{FF2B5EF4-FFF2-40B4-BE49-F238E27FC236}">
                <a16:creationId xmlns:a16="http://schemas.microsoft.com/office/drawing/2014/main" id="{69F80BBC-9ED9-4167-818A-EB3FAEE372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32408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780F473D-F2DF-4163-AB6E-F7327F60E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1158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7DC18506-6205-438F-AA5C-D337F9975FC3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757381" y="2591662"/>
            <a:ext cx="10667999" cy="2833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7" name="Picture Placeholder 20" descr="Bright, colorful geometric pattern ">
            <a:extLst>
              <a:ext uri="{FF2B5EF4-FFF2-40B4-BE49-F238E27FC236}">
                <a16:creationId xmlns:a16="http://schemas.microsoft.com/office/drawing/2014/main" id="{EB4660F5-5357-48E0-B5C6-3DECB6CB85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93" b="193"/>
          <a:stretch/>
        </p:blipFill>
        <p:spPr>
          <a:xfrm>
            <a:off x="0" y="5990252"/>
            <a:ext cx="12192000" cy="86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1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13" descr="Bright, colorful geometric pattern ">
            <a:extLst>
              <a:ext uri="{FF2B5EF4-FFF2-40B4-BE49-F238E27FC236}">
                <a16:creationId xmlns:a16="http://schemas.microsoft.com/office/drawing/2014/main" id="{2DB741D5-0593-4748-A4D3-EF1E436A1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" r="34"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F03C311-DDF4-44A3-9D51-D5FDC4A8E7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9274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9FD563C5-3DFB-47DD-8A9E-30D8084590F6}"/>
              </a:ext>
            </a:extLst>
          </p:cNvPr>
          <p:cNvSpPr>
            <a:spLocks noGrp="1"/>
          </p:cNvSpPr>
          <p:nvPr>
            <p:ph type="dgm" sz="quarter" idx="14" hasCustomPrompt="1"/>
          </p:nvPr>
        </p:nvSpPr>
        <p:spPr>
          <a:xfrm>
            <a:off x="762001" y="2369129"/>
            <a:ext cx="10667998" cy="3343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9" name="Picture Placeholder 11" descr="Bright, colorful geometric pattern ">
            <a:extLst>
              <a:ext uri="{FF2B5EF4-FFF2-40B4-BE49-F238E27FC236}">
                <a16:creationId xmlns:a16="http://schemas.microsoft.com/office/drawing/2014/main" id="{1DB66C56-FBAE-47D3-9818-61368D74DA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90" b="390"/>
          <a:stretch>
            <a:fillRect/>
          </a:stretch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2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3F45076F-4240-4B40-8CE4-637DD751A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3"/>
            <a:ext cx="5334000" cy="118903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5334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28600">
              <a:lnSpc>
                <a:spcPct val="100000"/>
              </a:lnSpc>
              <a:spcBef>
                <a:spcPts val="1000"/>
              </a:spcBef>
              <a:defRPr sz="1800"/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305541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2" name="Picture Placeholder 19" descr="Bright, colorful geometric pattern ">
            <a:extLst>
              <a:ext uri="{FF2B5EF4-FFF2-40B4-BE49-F238E27FC236}">
                <a16:creationId xmlns:a16="http://schemas.microsoft.com/office/drawing/2014/main" id="{C93F15CF-2105-4C28-85E9-BBA0383326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36" b="436"/>
          <a:stretch/>
        </p:blipFill>
        <p:spPr>
          <a:xfrm>
            <a:off x="0" y="5980922"/>
            <a:ext cx="12192000" cy="87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80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15" descr="Bright, colorful geometric pattern ">
            <a:extLst>
              <a:ext uri="{FF2B5EF4-FFF2-40B4-BE49-F238E27FC236}">
                <a16:creationId xmlns:a16="http://schemas.microsoft.com/office/drawing/2014/main" id="{9E2B3BF6-B5D6-4D6F-84C6-0EE24AC7C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" r="3"/>
          <a:stretch/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2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6" name="Picture Placeholder 17" descr="Bright, colorful geometric pattern ">
            <a:extLst>
              <a:ext uri="{FF2B5EF4-FFF2-40B4-BE49-F238E27FC236}">
                <a16:creationId xmlns:a16="http://schemas.microsoft.com/office/drawing/2014/main" id="{9F278CC9-9968-40F5-B18F-B1D45BE36A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90" b="390"/>
          <a:stretch/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2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13" descr="Bright, colorful geometric pattern ">
            <a:extLst>
              <a:ext uri="{FF2B5EF4-FFF2-40B4-BE49-F238E27FC236}">
                <a16:creationId xmlns:a16="http://schemas.microsoft.com/office/drawing/2014/main" id="{0E92939E-CAD0-4B0D-A39F-10B9B25E14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" r="34"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690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9" r:id="rId2"/>
    <p:sldLayoutId id="2147483700" r:id="rId3"/>
    <p:sldLayoutId id="2147483691" r:id="rId4"/>
    <p:sldLayoutId id="2147483701" r:id="rId5"/>
    <p:sldLayoutId id="2147483706" r:id="rId6"/>
    <p:sldLayoutId id="2147483702" r:id="rId7"/>
    <p:sldLayoutId id="2147483704" r:id="rId8"/>
    <p:sldLayoutId id="2147483690" r:id="rId9"/>
    <p:sldLayoutId id="214748370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D2DB031-9003-4F74-A88F-FE2A2ABAB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42012" y="2766219"/>
            <a:ext cx="6455127" cy="1325563"/>
          </a:xfrm>
        </p:spPr>
        <p:txBody>
          <a:bodyPr anchor="ctr">
            <a:noAutofit/>
          </a:bodyPr>
          <a:lstStyle/>
          <a:p>
            <a:r>
              <a:rPr lang="en-US" altLang="en-US" dirty="0"/>
              <a:t>KAMPANJEINFO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61F5AE-818F-3EF4-66AE-8FAEB157A5E0}"/>
              </a:ext>
            </a:extLst>
          </p:cNvPr>
          <p:cNvSpPr txBox="1">
            <a:spLocks/>
          </p:cNvSpPr>
          <p:nvPr/>
        </p:nvSpPr>
        <p:spPr>
          <a:xfrm>
            <a:off x="5442012" y="3830618"/>
            <a:ext cx="6477000" cy="3276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000" dirty="0"/>
              <a:t>Alt dere trenger for å sette i gang med kampanjen!</a:t>
            </a:r>
          </a:p>
        </p:txBody>
      </p:sp>
      <p:pic>
        <p:nvPicPr>
          <p:cNvPr id="5" name="Bilde 4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E86AD4AF-E047-A8A2-C550-BE2DD100B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7970" y="-139014"/>
            <a:ext cx="4855322" cy="713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2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922EC0-F985-2C82-B7C2-D8B5AD7FC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95300"/>
            <a:ext cx="6477000" cy="1189038"/>
          </a:xfrm>
        </p:spPr>
        <p:txBody>
          <a:bodyPr/>
          <a:lstStyle/>
          <a:p>
            <a:r>
              <a:rPr lang="nb-NO" u="sng"/>
              <a:t>Plan for i dag: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15D24F6-5D5B-6CF0-76AD-EE8547D29F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369219"/>
            <a:ext cx="6477000" cy="5907194"/>
          </a:xfrm>
        </p:spPr>
        <p:txBody>
          <a:bodyPr/>
          <a:lstStyle/>
          <a:p>
            <a:r>
              <a:rPr lang="nb-NO" sz="2400" u="sng"/>
              <a:t>Vi skal:</a:t>
            </a:r>
          </a:p>
          <a:p>
            <a:pPr marL="457200" indent="-457200">
              <a:buAutoNum type="arabicPeriod"/>
            </a:pPr>
            <a:r>
              <a:rPr lang="nb-NO" sz="2400" b="0"/>
              <a:t>Gå gjennom kriteriene</a:t>
            </a:r>
          </a:p>
          <a:p>
            <a:pPr marL="457200" indent="-457200">
              <a:buAutoNum type="arabicPeriod"/>
            </a:pPr>
            <a:r>
              <a:rPr lang="nb-NO" sz="2400" b="0"/>
              <a:t>Bli enige om én problemstilling, </a:t>
            </a:r>
            <a:br>
              <a:rPr lang="nb-NO" sz="2400" b="0"/>
            </a:br>
            <a:r>
              <a:rPr lang="nb-NO" sz="2400" b="0"/>
              <a:t>et mål og et budskap (en tittel, en hashtag)</a:t>
            </a:r>
          </a:p>
          <a:p>
            <a:pPr marL="457200" indent="-457200">
              <a:buAutoNum type="arabicPeriod"/>
            </a:pPr>
            <a:r>
              <a:rPr lang="nb-NO" sz="2400" b="0"/>
              <a:t>Fordele hvem som lager hva</a:t>
            </a:r>
          </a:p>
          <a:p>
            <a:pPr marL="457200" indent="-457200">
              <a:buAutoNum type="arabicPeriod"/>
            </a:pPr>
            <a:r>
              <a:rPr lang="nb-NO" sz="2400" b="0"/>
              <a:t>Presentere ideer for hverandre</a:t>
            </a:r>
          </a:p>
          <a:p>
            <a:pPr marL="457200" indent="-457200">
              <a:buAutoNum type="arabicPeriod"/>
            </a:pPr>
            <a:r>
              <a:rPr lang="nb-NO" sz="2400" b="0"/>
              <a:t>Ferdigstille det dere rekker og lage </a:t>
            </a:r>
            <a:br>
              <a:rPr lang="nb-NO" sz="2400" b="0"/>
            </a:br>
            <a:r>
              <a:rPr lang="nb-NO" sz="2400" b="0"/>
              <a:t>en plan for arbeidet videre. </a:t>
            </a:r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645189A0-2138-D749-8DC3-02A87AFEA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678" y="-139014"/>
            <a:ext cx="4855322" cy="713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1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F98F67-8745-BDE9-C86B-1AAC02DEE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/>
              <a:t>Kriterier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181E16-AA68-7BA3-0684-92DF984218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523035"/>
            <a:ext cx="3115519" cy="1069694"/>
          </a:xfrm>
        </p:spPr>
        <p:txBody>
          <a:bodyPr/>
          <a:lstStyle/>
          <a:p>
            <a:r>
              <a:rPr lang="nb-NO" b="0"/>
              <a:t>Kampanjen skal kunne lages og publiseres innen 12. oktober (om to uker). </a:t>
            </a:r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99BFC753-F1ED-07C4-09F5-ECA55426A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  <p:pic>
        <p:nvPicPr>
          <p:cNvPr id="6" name="Bilde 5" descr="Et bilde som inneholder tekst, skjermbilde, design, Font&#10;&#10;KI-generert innhold kan være feil.">
            <a:extLst>
              <a:ext uri="{FF2B5EF4-FFF2-40B4-BE49-F238E27FC236}">
                <a16:creationId xmlns:a16="http://schemas.microsoft.com/office/drawing/2014/main" id="{C9E3A0CD-0E13-EE26-595F-1BB2DD8AB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664" y="1310480"/>
            <a:ext cx="4218317" cy="390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1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63D57-00C9-4957-F156-14F79F81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8BAC44-6DF9-071C-114F-E22CFAF4B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/>
              <a:t>Kriterier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C280F42-69ED-5A99-47A8-4F9BA63B36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523035"/>
            <a:ext cx="3115519" cy="1069694"/>
          </a:xfrm>
        </p:spPr>
        <p:txBody>
          <a:bodyPr/>
          <a:lstStyle/>
          <a:p>
            <a:r>
              <a:rPr lang="nb-NO" b="0"/>
              <a:t>Kampanjen skal kunne lages og publiseres innen 12. oktober (om to uker). </a:t>
            </a:r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8D6888D6-ADE7-AF7F-03D3-DA12D9E71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  <p:pic>
        <p:nvPicPr>
          <p:cNvPr id="6" name="Bilde 5" descr="Et bilde som inneholder tekst, skjermbilde, design, Font&#10;&#10;KI-generert innhold kan være feil.">
            <a:extLst>
              <a:ext uri="{FF2B5EF4-FFF2-40B4-BE49-F238E27FC236}">
                <a16:creationId xmlns:a16="http://schemas.microsoft.com/office/drawing/2014/main" id="{0CB24603-AD51-232B-5961-2047BD87C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664" y="1310480"/>
            <a:ext cx="4218317" cy="3903030"/>
          </a:xfrm>
          <a:prstGeom prst="rect">
            <a:avLst/>
          </a:prstGeom>
        </p:spPr>
      </p:pic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861293F0-A9DA-D5BD-C907-1A602705F342}"/>
              </a:ext>
            </a:extLst>
          </p:cNvPr>
          <p:cNvSpPr txBox="1">
            <a:spLocks/>
          </p:cNvSpPr>
          <p:nvPr/>
        </p:nvSpPr>
        <p:spPr>
          <a:xfrm>
            <a:off x="3518704" y="2592729"/>
            <a:ext cx="3115519" cy="1069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nb-NO" b="0"/>
              <a:t>Den skal følge en visuell profil som vi har laget. Malen ligger i Canva. </a:t>
            </a:r>
          </a:p>
        </p:txBody>
      </p:sp>
    </p:spTree>
    <p:extLst>
      <p:ext uri="{BB962C8B-B14F-4D97-AF65-F5344CB8AC3E}">
        <p14:creationId xmlns:p14="http://schemas.microsoft.com/office/powerpoint/2010/main" val="401662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D1C72-32BE-0BDB-1412-1F51EAC3C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6EEDBC-BD4D-6CD2-949D-394B56CB4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/>
              <a:t>Kriterier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91EC43-ABDE-85B6-D54E-248EC9F600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523035"/>
            <a:ext cx="3115519" cy="1069694"/>
          </a:xfrm>
        </p:spPr>
        <p:txBody>
          <a:bodyPr/>
          <a:lstStyle/>
          <a:p>
            <a:r>
              <a:rPr lang="nb-NO" b="0"/>
              <a:t>Kampanjen skal kunne lages og publiseres innen 12. oktober (om to uker). </a:t>
            </a:r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AE89F66B-EB4A-E991-0812-511C15EFB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  <p:pic>
        <p:nvPicPr>
          <p:cNvPr id="6" name="Bilde 5" descr="Et bilde som inneholder tekst, skjermbilde, design, Font&#10;&#10;KI-generert innhold kan være feil.">
            <a:extLst>
              <a:ext uri="{FF2B5EF4-FFF2-40B4-BE49-F238E27FC236}">
                <a16:creationId xmlns:a16="http://schemas.microsoft.com/office/drawing/2014/main" id="{AF365A74-6D5A-0880-6442-46A5A2EE4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664" y="1310480"/>
            <a:ext cx="4218317" cy="3903030"/>
          </a:xfrm>
          <a:prstGeom prst="rect">
            <a:avLst/>
          </a:prstGeom>
        </p:spPr>
      </p:pic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23AC220E-E7A9-90EA-A278-27C70E22D4AD}"/>
              </a:ext>
            </a:extLst>
          </p:cNvPr>
          <p:cNvSpPr txBox="1">
            <a:spLocks/>
          </p:cNvSpPr>
          <p:nvPr/>
        </p:nvSpPr>
        <p:spPr>
          <a:xfrm>
            <a:off x="3518704" y="2592729"/>
            <a:ext cx="3115519" cy="1069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nb-NO" b="0"/>
              <a:t>Den skal følge en visuell profil som vi har laget. Malen ligger i Canva. </a:t>
            </a:r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4B2FD7FC-DF1B-F7E4-B607-42849F632722}"/>
              </a:ext>
            </a:extLst>
          </p:cNvPr>
          <p:cNvSpPr txBox="1">
            <a:spLocks/>
          </p:cNvSpPr>
          <p:nvPr/>
        </p:nvSpPr>
        <p:spPr>
          <a:xfrm>
            <a:off x="762000" y="3815306"/>
            <a:ext cx="3115519" cy="1069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nb-NO" b="0"/>
              <a:t>Kampanjen skal motvirke hatprat og/eller utfordre diskriminerende holdninger mot muslimer </a:t>
            </a:r>
            <a:r>
              <a:rPr lang="nb-NO" i="1"/>
              <a:t>i Norge.</a:t>
            </a:r>
          </a:p>
        </p:txBody>
      </p:sp>
    </p:spTree>
    <p:extLst>
      <p:ext uri="{BB962C8B-B14F-4D97-AF65-F5344CB8AC3E}">
        <p14:creationId xmlns:p14="http://schemas.microsoft.com/office/powerpoint/2010/main" val="344207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7080-C4CD-2747-1504-5C13646F7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D4C79F-AE3F-1594-DB27-3D7F6B771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/>
              <a:t>Kriterier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F660FE2-D25C-839E-556C-16807DA5B5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523035"/>
            <a:ext cx="3115519" cy="1069694"/>
          </a:xfrm>
        </p:spPr>
        <p:txBody>
          <a:bodyPr/>
          <a:lstStyle/>
          <a:p>
            <a:r>
              <a:rPr lang="nb-NO" b="0"/>
              <a:t>Kampanjen skal kunne lages og publiseres innen 12. oktober (om to uker). </a:t>
            </a:r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3A0B842D-776A-FEE5-5085-ECCF50AC8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  <p:pic>
        <p:nvPicPr>
          <p:cNvPr id="6" name="Bilde 5" descr="Et bilde som inneholder tekst, skjermbilde, design, Font&#10;&#10;KI-generert innhold kan være feil.">
            <a:extLst>
              <a:ext uri="{FF2B5EF4-FFF2-40B4-BE49-F238E27FC236}">
                <a16:creationId xmlns:a16="http://schemas.microsoft.com/office/drawing/2014/main" id="{6AA658D3-F4D6-61F9-9727-2F409291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664" y="1310480"/>
            <a:ext cx="4218317" cy="3903030"/>
          </a:xfrm>
          <a:prstGeom prst="rect">
            <a:avLst/>
          </a:prstGeom>
        </p:spPr>
      </p:pic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D80F23F8-5B4B-933D-BDDF-A497304A911E}"/>
              </a:ext>
            </a:extLst>
          </p:cNvPr>
          <p:cNvSpPr txBox="1">
            <a:spLocks/>
          </p:cNvSpPr>
          <p:nvPr/>
        </p:nvSpPr>
        <p:spPr>
          <a:xfrm>
            <a:off x="4065231" y="4885000"/>
            <a:ext cx="3451186" cy="207379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nb-NO" b="0"/>
              <a:t>Kampanjen skal bestå av:</a:t>
            </a:r>
          </a:p>
          <a:p>
            <a:pPr fontAlgn="auto">
              <a:spcAft>
                <a:spcPts val="0"/>
              </a:spcAft>
            </a:pPr>
            <a:r>
              <a:rPr lang="nb-NO" b="0">
                <a:solidFill>
                  <a:srgbClr val="056F50"/>
                </a:solidFill>
                <a:latin typeface="Burbank Big Rg Bk" pitchFamily="2" charset="77"/>
              </a:rPr>
              <a:t>1</a:t>
            </a:r>
            <a:r>
              <a:rPr lang="nb-NO" b="0"/>
              <a:t> faktapost</a:t>
            </a:r>
          </a:p>
          <a:p>
            <a:pPr fontAlgn="auto">
              <a:spcAft>
                <a:spcPts val="0"/>
              </a:spcAft>
            </a:pPr>
            <a:r>
              <a:rPr lang="nb-NO" b="0">
                <a:solidFill>
                  <a:srgbClr val="056F50"/>
                </a:solidFill>
                <a:latin typeface="Burbank Big Rg Bk" pitchFamily="2" charset="77"/>
              </a:rPr>
              <a:t>2</a:t>
            </a:r>
            <a:r>
              <a:rPr lang="nb-NO"/>
              <a:t> </a:t>
            </a:r>
            <a:r>
              <a:rPr lang="nb-NO" b="0"/>
              <a:t>Reels-videoer</a:t>
            </a:r>
          </a:p>
          <a:p>
            <a:pPr fontAlgn="auto">
              <a:spcAft>
                <a:spcPts val="0"/>
              </a:spcAft>
            </a:pPr>
            <a:r>
              <a:rPr lang="nb-NO" b="0">
                <a:solidFill>
                  <a:srgbClr val="056F50"/>
                </a:solidFill>
                <a:latin typeface="Burbank Big Rg Bk" pitchFamily="2" charset="77"/>
              </a:rPr>
              <a:t>1</a:t>
            </a:r>
            <a:r>
              <a:rPr lang="nb-NO">
                <a:latin typeface="Burbank Big Rg Bk" pitchFamily="2" charset="77"/>
              </a:rPr>
              <a:t> </a:t>
            </a:r>
            <a:r>
              <a:rPr lang="nb-NO" b="0"/>
              <a:t>Interaktiv post</a:t>
            </a:r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7DE16A60-189E-BBE2-D359-C66EA17B37AE}"/>
              </a:ext>
            </a:extLst>
          </p:cNvPr>
          <p:cNvSpPr txBox="1">
            <a:spLocks/>
          </p:cNvSpPr>
          <p:nvPr/>
        </p:nvSpPr>
        <p:spPr>
          <a:xfrm>
            <a:off x="3518704" y="2592729"/>
            <a:ext cx="3115519" cy="1069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nb-NO" b="0"/>
              <a:t>Den skal følge en visuell profil som vi har laget. Malen ligger i Canva. </a:t>
            </a:r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AD43FA4C-DF0D-AA65-A42E-4C4CB6A4F401}"/>
              </a:ext>
            </a:extLst>
          </p:cNvPr>
          <p:cNvSpPr txBox="1">
            <a:spLocks/>
          </p:cNvSpPr>
          <p:nvPr/>
        </p:nvSpPr>
        <p:spPr>
          <a:xfrm>
            <a:off x="762000" y="3815306"/>
            <a:ext cx="3115519" cy="1069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nb-NO" b="0"/>
              <a:t>Kampanjen skal motvirke hatprat og/eller utfordre diskriminerende holdninger mot muslimer </a:t>
            </a:r>
            <a:r>
              <a:rPr lang="nb-NO" i="1"/>
              <a:t>i Norge.</a:t>
            </a:r>
          </a:p>
        </p:txBody>
      </p:sp>
    </p:spTree>
    <p:extLst>
      <p:ext uri="{BB962C8B-B14F-4D97-AF65-F5344CB8AC3E}">
        <p14:creationId xmlns:p14="http://schemas.microsoft.com/office/powerpoint/2010/main" val="250654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E71278-6786-9DEA-08DC-55F67633B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1. Faktapost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324CF9C-3F32-803D-04CF-225A6555A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467678"/>
            <a:ext cx="4386470" cy="32766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Faktaposten skal belyse noe ved problemstillingen vi blir enige om.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Den skal informere om noe som er sant. Info fra for eksempel statistikk, studier eller troverdig kilde.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Lages i Canva, med malen som ligger der kalt «Mal for faktapost»</a:t>
            </a:r>
          </a:p>
          <a:p>
            <a:endParaRPr lang="nb-NO" b="0"/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5E23CA46-7841-FE89-C204-8A0AF0B2C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  <p:pic>
        <p:nvPicPr>
          <p:cNvPr id="6" name="Bilde 5" descr="Et bilde som inneholder tekst, Font, skjermbilde, logo&#10;&#10;KI-generert innhold kan være feil.">
            <a:extLst>
              <a:ext uri="{FF2B5EF4-FFF2-40B4-BE49-F238E27FC236}">
                <a16:creationId xmlns:a16="http://schemas.microsoft.com/office/drawing/2014/main" id="{152A0CAD-A188-AF48-8CE0-6B90217C3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142" y="248754"/>
            <a:ext cx="2194839" cy="279262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Bilde 7" descr="Et bilde som inneholder tekst, Font, skjermbilde, logo&#10;&#10;KI-generert innhold kan være feil.">
            <a:extLst>
              <a:ext uri="{FF2B5EF4-FFF2-40B4-BE49-F238E27FC236}">
                <a16:creationId xmlns:a16="http://schemas.microsoft.com/office/drawing/2014/main" id="{0773F228-583B-B474-888C-AB38859730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0974" y="2178327"/>
            <a:ext cx="2278569" cy="2990021"/>
          </a:xfrm>
          <a:prstGeom prst="rect">
            <a:avLst/>
          </a:prstGeom>
          <a:ln w="28575">
            <a:solidFill>
              <a:schemeClr val="tx1">
                <a:lumMod val="95000"/>
              </a:schemeClr>
            </a:solidFill>
          </a:ln>
        </p:spPr>
      </p:pic>
      <p:pic>
        <p:nvPicPr>
          <p:cNvPr id="10" name="Bilde 9" descr="Et bilde som inneholder tekst, Font, skjermbilde, logo&#10;&#10;KI-generert innhold kan være feil.">
            <a:extLst>
              <a:ext uri="{FF2B5EF4-FFF2-40B4-BE49-F238E27FC236}">
                <a16:creationId xmlns:a16="http://schemas.microsoft.com/office/drawing/2014/main" id="{8BA964A2-B1BC-3AAA-2B35-D6748B27E6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142" y="3428999"/>
            <a:ext cx="2307412" cy="2990021"/>
          </a:xfrm>
          <a:prstGeom prst="rect">
            <a:avLst/>
          </a:prstGeom>
          <a:ln w="28575">
            <a:solidFill>
              <a:schemeClr val="tx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074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9F951-CF7D-4D0B-CE34-77830FAC2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EEF8A0-AD32-145C-6F81-DD5D5FAD3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2. Reels-video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A7F6653-0A21-1630-0FF4-20B0944D80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1999" y="1467677"/>
            <a:ext cx="4965179" cy="467436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Må belyse problemstillingen vi blir enige 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Kan for eksempel være en trend, et intervju, en refleksjon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Lages i stående filmformat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Stopp hatprat logo legges på i etterkant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Alle dere filmer må være over 16 år, spesielt dersom de skal dele opplysninger som kan regnes som sensitive.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Hvis det er historier dere vil dele, men ikke være på kamera selv, kan Amanda, Ronit eller Kiri lese det opp for dere. </a:t>
            </a:r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2A43C643-8CC4-588C-2B56-9CCD70FE8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90B4D8D6-F6F1-7249-4D21-DC598AB865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44" b="90000" l="10000" r="90000">
                        <a14:foregroundMark x1="43750" y1="9844" x2="43750" y2="9844"/>
                        <a14:foregroundMark x1="45781" y1="84375" x2="45781" y2="84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4823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7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885A3-E52A-E330-BF03-1F7BC1E8D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F4AA0A-C81E-46F4-5899-22199F5A5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3. Interaktiv post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8CF4A11-BCDB-95D2-8AB2-10951CBD8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467678"/>
            <a:ext cx="4505739" cy="4953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En post på sosiale medier som oppfordrer publikum til å dele, kommentere eller delta ved å lage/gjøre noe selv.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Kan gjøre noe i virkeligheten og ta bilde av det, med oppfordring om at folk bidrar, f.eks. hjerter på speil.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Kreativ oppgave, kan være en reel/et innlegg, eller bare dokumentasjon på noe gjort i virkeligheten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Hvis du skulle startet en trend for å belyse temaet vårt, hva ville du gjort? (så prøv å gjøre det!)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endParaRPr lang="nb-NO" b="0"/>
          </a:p>
          <a:p>
            <a:endParaRPr lang="nb-NO" b="0"/>
          </a:p>
          <a:p>
            <a:endParaRPr lang="nb-NO" b="0"/>
          </a:p>
          <a:p>
            <a:endParaRPr lang="nb-NO" b="0"/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24E225F2-47A8-654A-F01C-AB9D174F0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0E84914-613F-56BF-2332-846BB1CFA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9432" y="128189"/>
            <a:ext cx="3750568" cy="2678977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DA2C5BD-DA25-D97E-9B3D-4C67BD0B64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5613" y="3025949"/>
            <a:ext cx="2676387" cy="199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1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C0311A-1FBF-5732-F27F-FF048E8BA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493" y="411743"/>
            <a:ext cx="6477000" cy="1189038"/>
          </a:xfrm>
        </p:spPr>
        <p:txBody>
          <a:bodyPr/>
          <a:lstStyle/>
          <a:p>
            <a:r>
              <a:rPr lang="nb-NO"/>
              <a:t>Problemstilling, </a:t>
            </a:r>
            <a:br>
              <a:rPr lang="nb-NO"/>
            </a:br>
            <a:r>
              <a:rPr lang="nb-NO"/>
              <a:t>mål, budskap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3BC8C19-A4E2-EDD3-7178-CBD4645A7C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4954" y="1600781"/>
            <a:ext cx="6477000" cy="1189038"/>
          </a:xfrm>
        </p:spPr>
        <p:txBody>
          <a:bodyPr/>
          <a:lstStyle/>
          <a:p>
            <a:r>
              <a:rPr lang="nb-NO"/>
              <a:t>Skriv ned idéer eller tenk inn i deg.</a:t>
            </a:r>
            <a:br>
              <a:rPr lang="nb-NO"/>
            </a:br>
            <a:r>
              <a:rPr lang="nb-NO"/>
              <a:t>Snakk med sidemannen </a:t>
            </a:r>
            <a:br>
              <a:rPr lang="nb-NO"/>
            </a:br>
            <a:r>
              <a:rPr lang="nb-NO"/>
              <a:t>Etterpå samler vi idéene på en flipchart!</a:t>
            </a:r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BBB802A0-8CD2-A871-87E3-CE8213758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9DADB37-E40B-9FEC-EE7B-D6BD7BA482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051" r="22077"/>
          <a:stretch>
            <a:fillRect/>
          </a:stretch>
        </p:blipFill>
        <p:spPr>
          <a:xfrm>
            <a:off x="5382453" y="91668"/>
            <a:ext cx="1505224" cy="3018226"/>
          </a:xfrm>
          <a:prstGeom prst="rect">
            <a:avLst/>
          </a:prstGeom>
        </p:spPr>
      </p:pic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52BBF608-A4E2-884B-EB0A-9CA9E45090A2}"/>
              </a:ext>
            </a:extLst>
          </p:cNvPr>
          <p:cNvSpPr txBox="1">
            <a:spLocks/>
          </p:cNvSpPr>
          <p:nvPr/>
        </p:nvSpPr>
        <p:spPr>
          <a:xfrm>
            <a:off x="5676199" y="702044"/>
            <a:ext cx="1019327" cy="11890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nb-NO" b="0" i="1"/>
              <a:t>Deres</a:t>
            </a:r>
            <a:br>
              <a:rPr lang="nb-NO" b="0" i="1"/>
            </a:br>
            <a:r>
              <a:rPr lang="nb-NO" b="0" i="1"/>
              <a:t>ideer!</a:t>
            </a:r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2EBC5E8C-C07D-C577-B004-5BCABB7BB2EB}"/>
              </a:ext>
            </a:extLst>
          </p:cNvPr>
          <p:cNvSpPr txBox="1">
            <a:spLocks/>
          </p:cNvSpPr>
          <p:nvPr/>
        </p:nvSpPr>
        <p:spPr>
          <a:xfrm>
            <a:off x="680195" y="3261519"/>
            <a:ext cx="6477000" cy="396162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auto">
              <a:spcAft>
                <a:spcPts val="0"/>
              </a:spcAft>
              <a:buAutoNum type="arabicParenR"/>
            </a:pPr>
            <a:r>
              <a:rPr lang="nb-NO" b="0"/>
              <a:t>Tenk på det vi hørte i går.</a:t>
            </a:r>
            <a:br>
              <a:rPr lang="nb-NO" b="0"/>
            </a:br>
            <a:r>
              <a:rPr lang="nb-NO" b="0"/>
              <a:t>Hva er de </a:t>
            </a:r>
            <a:r>
              <a:rPr lang="nb-NO" i="1"/>
              <a:t>største</a:t>
            </a:r>
            <a:r>
              <a:rPr lang="nb-NO" b="0"/>
              <a:t> og </a:t>
            </a:r>
            <a:r>
              <a:rPr lang="nb-NO" i="1"/>
              <a:t>viktigste</a:t>
            </a:r>
            <a:r>
              <a:rPr lang="nb-NO" b="0"/>
              <a:t> utfordringene</a:t>
            </a:r>
            <a:br>
              <a:rPr lang="nb-NO" b="0"/>
            </a:br>
            <a:r>
              <a:rPr lang="nb-NO" b="0"/>
              <a:t>muslimer møter i samfunnet i dag? </a:t>
            </a:r>
          </a:p>
          <a:p>
            <a:pPr marL="342900" indent="-342900" fontAlgn="auto">
              <a:spcAft>
                <a:spcPts val="0"/>
              </a:spcAft>
              <a:buAutoNum type="arabicParenR"/>
            </a:pPr>
            <a:r>
              <a:rPr lang="nb-NO" b="0"/>
              <a:t>Hvordan kan vi bidra til positiv endring? </a:t>
            </a:r>
            <a:br>
              <a:rPr lang="nb-NO" b="0"/>
            </a:br>
            <a:r>
              <a:rPr lang="nb-NO" b="0"/>
              <a:t>F.eks. Dele historier om temaet, eller vise fine øyeblikk fra Islamsk religion, kultur og fellesskap. </a:t>
            </a:r>
          </a:p>
          <a:p>
            <a:pPr marL="342900" indent="-342900" fontAlgn="auto">
              <a:spcAft>
                <a:spcPts val="0"/>
              </a:spcAft>
              <a:buAutoNum type="arabicParenR"/>
            </a:pPr>
            <a:r>
              <a:rPr lang="nb-NO" b="0"/>
              <a:t>Hva skal være </a:t>
            </a:r>
            <a:r>
              <a:rPr lang="nb-NO" i="1"/>
              <a:t>budskapet</a:t>
            </a:r>
            <a:r>
              <a:rPr lang="nb-NO" b="0"/>
              <a:t> i kampanjen?</a:t>
            </a:r>
          </a:p>
          <a:p>
            <a:pPr marL="342900" indent="-342900" fontAlgn="auto">
              <a:spcAft>
                <a:spcPts val="0"/>
              </a:spcAft>
              <a:buAutoNum type="arabicParenR"/>
            </a:pPr>
            <a:r>
              <a:rPr lang="nb-NO" b="0"/>
              <a:t>Tenk på en tittel, og et slagord vi kan bruke som hashtag!</a:t>
            </a:r>
          </a:p>
        </p:txBody>
      </p:sp>
    </p:spTree>
    <p:extLst>
      <p:ext uri="{BB962C8B-B14F-4D97-AF65-F5344CB8AC3E}">
        <p14:creationId xmlns:p14="http://schemas.microsoft.com/office/powerpoint/2010/main" val="91126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3C80D-7900-433E-67C7-8766AD3D5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942DD7-8996-9D31-1C82-2A615A939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441" y="749672"/>
            <a:ext cx="6477000" cy="5830031"/>
          </a:xfrm>
        </p:spPr>
        <p:txBody>
          <a:bodyPr/>
          <a:lstStyle/>
          <a:p>
            <a:r>
              <a:rPr lang="nb-NO"/>
              <a:t>Problemstilling:</a:t>
            </a:r>
            <a:br>
              <a:rPr lang="nb-NO"/>
            </a:br>
            <a:br>
              <a:rPr lang="nb-NO"/>
            </a:br>
            <a:r>
              <a:rPr lang="nb-NO"/>
              <a:t>Mål:</a:t>
            </a:r>
            <a:br>
              <a:rPr lang="nb-NO"/>
            </a:br>
            <a:br>
              <a:rPr lang="nb-NO"/>
            </a:br>
            <a:r>
              <a:rPr lang="nb-NO"/>
              <a:t>Kampanjetittel/Hashtag: </a:t>
            </a:r>
            <a:br>
              <a:rPr lang="nb-NO"/>
            </a:br>
            <a:br>
              <a:rPr lang="nb-NO"/>
            </a:br>
            <a:br>
              <a:rPr lang="nb-NO"/>
            </a:br>
            <a:endParaRPr lang="nb-NO"/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8E2A20F9-E8E2-A773-B4F0-80982BDD2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8984CDFB-9120-4449-B2B7-748E37FD91CB}"/>
              </a:ext>
            </a:extLst>
          </p:cNvPr>
          <p:cNvSpPr txBox="1">
            <a:spLocks/>
          </p:cNvSpPr>
          <p:nvPr/>
        </p:nvSpPr>
        <p:spPr>
          <a:xfrm>
            <a:off x="433441" y="5801519"/>
            <a:ext cx="6477000" cy="396162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nb-NO" b="0"/>
              <a:t>OBS: Både reels, faktapost og interaktiv post skal passe til problemstillingen og hjelpe oss mot målet. </a:t>
            </a:r>
          </a:p>
        </p:txBody>
      </p:sp>
    </p:spTree>
    <p:extLst>
      <p:ext uri="{BB962C8B-B14F-4D97-AF65-F5344CB8AC3E}">
        <p14:creationId xmlns:p14="http://schemas.microsoft.com/office/powerpoint/2010/main" val="407086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146E0-A2DC-C0A5-1B37-70A1040D0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4BF6A4-E721-369F-0D23-7347CE7AF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Hvem gjør hva?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2D5BFAB-223E-4072-4276-1CA480307A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467678"/>
            <a:ext cx="4934223" cy="4953000"/>
          </a:xfrm>
        </p:spPr>
        <p:txBody>
          <a:bodyPr/>
          <a:lstStyle/>
          <a:p>
            <a:r>
              <a:rPr lang="nb-NO" b="0"/>
              <a:t>Vi deler oss i grupper basert på hva vi </a:t>
            </a:r>
            <a:br>
              <a:rPr lang="nb-NO" b="0"/>
            </a:br>
            <a:r>
              <a:rPr lang="nb-NO" b="0"/>
              <a:t>vil lage til kampanjen.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En gruppe lager plan for infopost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En gruppe lager plan for 2 reels-videoer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En gruppe lager plan for den interaktive posten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0"/>
          </a:p>
          <a:p>
            <a:r>
              <a:rPr lang="nb-NO"/>
              <a:t>VI MØTES OG GIR TILBAKEMELDINGER TIL HVERANDRE &lt;3</a:t>
            </a:r>
          </a:p>
          <a:p>
            <a:endParaRPr lang="nb-NO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0"/>
              <a:t>Så er det bare å sette i gang med å lage postene!</a:t>
            </a:r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4C194B93-CED6-72C9-AC13-C11DA7A6C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6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790C2-AA5F-5821-503A-C170A89A9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0B2E55-2E5C-B616-B2E6-9A607DB7E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71561"/>
            <a:ext cx="5082209" cy="1189038"/>
          </a:xfrm>
        </p:spPr>
        <p:txBody>
          <a:bodyPr/>
          <a:lstStyle/>
          <a:p>
            <a:r>
              <a:rPr lang="nb-NO"/>
              <a:t>Vent, hva hvis vi ikke rekker alt i dag?</a:t>
            </a:r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76D6D8AA-10E5-4CFE-A89A-6B39D87E6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1988260A-B97B-8A71-51DF-ADD362491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079738"/>
              </p:ext>
            </p:extLst>
          </p:nvPr>
        </p:nvGraphicFramePr>
        <p:xfrm>
          <a:off x="631825" y="2692400"/>
          <a:ext cx="6340476" cy="2984630"/>
        </p:xfrm>
        <a:graphic>
          <a:graphicData uri="http://schemas.openxmlformats.org/drawingml/2006/table">
            <a:tbl>
              <a:tblPr/>
              <a:tblGrid>
                <a:gridCol w="2149475">
                  <a:extLst>
                    <a:ext uri="{9D8B030D-6E8A-4147-A177-3AD203B41FA5}">
                      <a16:colId xmlns:a16="http://schemas.microsoft.com/office/drawing/2014/main" val="2750184053"/>
                    </a:ext>
                  </a:extLst>
                </a:gridCol>
                <a:gridCol w="2313800">
                  <a:extLst>
                    <a:ext uri="{9D8B030D-6E8A-4147-A177-3AD203B41FA5}">
                      <a16:colId xmlns:a16="http://schemas.microsoft.com/office/drawing/2014/main" val="1858993251"/>
                    </a:ext>
                  </a:extLst>
                </a:gridCol>
                <a:gridCol w="1877201">
                  <a:extLst>
                    <a:ext uri="{9D8B030D-6E8A-4147-A177-3AD203B41FA5}">
                      <a16:colId xmlns:a16="http://schemas.microsoft.com/office/drawing/2014/main" val="1011813828"/>
                    </a:ext>
                  </a:extLst>
                </a:gridCol>
              </a:tblGrid>
              <a:tr h="466806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nb-NO" sz="1400" b="1" i="0" u="none" strike="noStrike">
                          <a:solidFill>
                            <a:srgbClr val="1E753B"/>
                          </a:solidFill>
                          <a:effectLst/>
                          <a:latin typeface="Arial" panose="020B0604020202020204" pitchFamily="34" charset="0"/>
                        </a:rPr>
                        <a:t>Navn</a:t>
                      </a:r>
                      <a:endParaRPr lang="nb-NO"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1" i="0" u="none" strike="noStrike">
                          <a:solidFill>
                            <a:srgbClr val="1E753B"/>
                          </a:solidFill>
                          <a:effectLst/>
                          <a:latin typeface="Arial" panose="020B0604020202020204" pitchFamily="34" charset="0"/>
                        </a:rPr>
                        <a:t>Oppgave/ansvar</a:t>
                      </a:r>
                      <a:endParaRPr lang="nb-NO" sz="1600">
                        <a:solidFill>
                          <a:srgbClr val="056F50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nb-NO" sz="1800" b="1" i="0" u="none" strike="noStrike">
                          <a:solidFill>
                            <a:srgbClr val="1E753B"/>
                          </a:solidFill>
                          <a:effectLst/>
                          <a:latin typeface="Arial" panose="020B0604020202020204" pitchFamily="34" charset="0"/>
                        </a:rPr>
                        <a:t>Frist</a:t>
                      </a:r>
                      <a:endParaRPr lang="nb-NO"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63738"/>
                  </a:ext>
                </a:extLst>
              </a:tr>
              <a:tr h="629456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6434859"/>
                  </a:ext>
                </a:extLst>
              </a:tr>
              <a:tr h="629456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9426943"/>
                  </a:ext>
                </a:extLst>
              </a:tr>
              <a:tr h="629456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870259"/>
                  </a:ext>
                </a:extLst>
              </a:tr>
              <a:tr h="629456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9654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199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4A179F-FB4B-D875-E319-1687E7CD1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Evalueringsskjema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D7BAA99-F698-5F87-2A9F-78A247871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450" y="1310480"/>
            <a:ext cx="5143500" cy="5143500"/>
          </a:xfrm>
          <a:prstGeom prst="rect">
            <a:avLst/>
          </a:prstGeom>
        </p:spPr>
      </p:pic>
      <p:pic>
        <p:nvPicPr>
          <p:cNvPr id="5" name="Bilde 4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7BB7DB25-0938-7839-84A9-88DE33DFC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712" y="-139014"/>
            <a:ext cx="4934223" cy="713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8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5FFCC1-FCFE-CC33-2AA5-768EC5A16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Oppsummering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FFDCAB-F033-B4F2-A3AD-B8B9BD2B60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651685"/>
            <a:ext cx="6477000" cy="5345463"/>
          </a:xfrm>
        </p:spPr>
        <p:txBody>
          <a:bodyPr/>
          <a:lstStyle/>
          <a:p>
            <a:r>
              <a:rPr lang="nb-NO" b="0"/>
              <a:t>Dere skal å lage én minikampanje som skal publiseres på @StoppHatprat sine sosiale medier.</a:t>
            </a:r>
          </a:p>
          <a:p>
            <a:endParaRPr lang="nb-NO" b="0"/>
          </a:p>
          <a:p>
            <a:r>
              <a:rPr lang="nb-NO" b="0"/>
              <a:t>Kampanjen skal ha én felles tittel, en felles hashtag. Problemstillingen vi blir enige om skal belyses på ulike måter. </a:t>
            </a:r>
          </a:p>
          <a:p>
            <a:endParaRPr lang="nb-NO" b="0"/>
          </a:p>
          <a:p>
            <a:r>
              <a:rPr lang="nb-NO" b="0"/>
              <a:t>Kampanjen skal bestå av 1 infopost, 2 reels videoer og 1 interaktiv post. </a:t>
            </a:r>
          </a:p>
          <a:p>
            <a:endParaRPr lang="nb-NO" b="0"/>
          </a:p>
          <a:p>
            <a:r>
              <a:rPr lang="nb-NO" b="0"/>
              <a:t>Den skal følge den visuelle profilen som ligger i Canvas, med farger og teksttype. </a:t>
            </a:r>
          </a:p>
          <a:p>
            <a:endParaRPr lang="nb-NO" b="0"/>
          </a:p>
          <a:p>
            <a:r>
              <a:rPr lang="nb-NO" b="0"/>
              <a:t>Kampanjen skal publiseres og være ferdig innen 12. oktober.</a:t>
            </a:r>
          </a:p>
          <a:p>
            <a:endParaRPr lang="nb-NO" b="0"/>
          </a:p>
          <a:p>
            <a:endParaRPr lang="nb-NO" b="0"/>
          </a:p>
          <a:p>
            <a:endParaRPr lang="nb-NO" b="0"/>
          </a:p>
          <a:p>
            <a:endParaRPr lang="nb-NO" b="0"/>
          </a:p>
        </p:txBody>
      </p:sp>
      <p:pic>
        <p:nvPicPr>
          <p:cNvPr id="4" name="Bilde 3" descr="Et bilde som inneholder skjermbilde, Fargerikt, grønn, Grafikk&#10;&#10;KI-generert innhold kan være feil.">
            <a:extLst>
              <a:ext uri="{FF2B5EF4-FFF2-40B4-BE49-F238E27FC236}">
                <a16:creationId xmlns:a16="http://schemas.microsoft.com/office/drawing/2014/main" id="{9294DC89-4D00-B761-FC69-35D13ADA9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678" y="-278027"/>
            <a:ext cx="4855322" cy="713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4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gendefinert 3">
      <a:dk1>
        <a:srgbClr val="000000"/>
      </a:dk1>
      <a:lt1>
        <a:srgbClr val="FFFFFF"/>
      </a:lt1>
      <a:dk2>
        <a:srgbClr val="26866C"/>
      </a:dk2>
      <a:lt2>
        <a:srgbClr val="E7E6E6"/>
      </a:lt2>
      <a:accent1>
        <a:srgbClr val="F6EE9E"/>
      </a:accent1>
      <a:accent2>
        <a:srgbClr val="E7E6E6"/>
      </a:accent2>
      <a:accent3>
        <a:srgbClr val="FACA29"/>
      </a:accent3>
      <a:accent4>
        <a:srgbClr val="8C89EC"/>
      </a:accent4>
      <a:accent5>
        <a:srgbClr val="004200"/>
      </a:accent5>
      <a:accent6>
        <a:srgbClr val="493456"/>
      </a:accent6>
      <a:hlink>
        <a:srgbClr val="067CA2"/>
      </a:hlink>
      <a:folHlink>
        <a:srgbClr val="886D93"/>
      </a:folHlink>
    </a:clrScheme>
    <a:fontScheme name="Custom 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4967531_win32_mlw v2" id="{D6E82B91-6E0A-4ADE-ABDF-7A3107FF5DC0}" vid="{FDF63795-6842-4874-86B5-D3F4150A0B0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D17C5B-66E3-4784-8825-129A0E305F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D97AF3-310A-4DBA-AAE4-E94EC92F74F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2509185-7C76-414A-B58D-FA547B6D6E6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3200</TotalTime>
  <Words>766</Words>
  <Application>Microsoft Macintosh PowerPoint</Application>
  <PresentationFormat>Widescreen</PresentationFormat>
  <Paragraphs>105</Paragraphs>
  <Slides>15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8" baseType="lpstr">
      <vt:lpstr>Arial</vt:lpstr>
      <vt:lpstr>Burbank Big Rg Bk</vt:lpstr>
      <vt:lpstr>Office Theme</vt:lpstr>
      <vt:lpstr>KAMPANJEINFO</vt:lpstr>
      <vt:lpstr>Plan for i dag: </vt:lpstr>
      <vt:lpstr>Kriterier </vt:lpstr>
      <vt:lpstr>Kriterier </vt:lpstr>
      <vt:lpstr>Kriterier </vt:lpstr>
      <vt:lpstr>Kriterier</vt:lpstr>
      <vt:lpstr>1. Faktapost</vt:lpstr>
      <vt:lpstr>2. Reels-video</vt:lpstr>
      <vt:lpstr>3. Interaktiv post</vt:lpstr>
      <vt:lpstr>Problemstilling,  mål, budskap</vt:lpstr>
      <vt:lpstr>Problemstilling:  Mål:  Kampanjetittel/Hashtag:    </vt:lpstr>
      <vt:lpstr>Hvem gjør hva?</vt:lpstr>
      <vt:lpstr>Vent, hva hvis vi ikke rekker alt i dag?</vt:lpstr>
      <vt:lpstr>Evalueringsskjema</vt:lpstr>
      <vt:lpstr>Oppsummering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Linn Isabel Eielsen</cp:lastModifiedBy>
  <cp:revision>22</cp:revision>
  <dcterms:created xsi:type="dcterms:W3CDTF">2025-03-01T12:07:43Z</dcterms:created>
  <dcterms:modified xsi:type="dcterms:W3CDTF">2025-11-05T14:53:42Z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